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2"/>
  </p:notesMasterIdLst>
  <p:sldIdLst>
    <p:sldId id="258" r:id="rId2"/>
    <p:sldId id="349" r:id="rId3"/>
    <p:sldId id="304" r:id="rId4"/>
    <p:sldId id="410" r:id="rId5"/>
    <p:sldId id="376" r:id="rId6"/>
    <p:sldId id="382" r:id="rId7"/>
    <p:sldId id="424" r:id="rId8"/>
    <p:sldId id="425" r:id="rId9"/>
    <p:sldId id="426" r:id="rId10"/>
    <p:sldId id="427" r:id="rId11"/>
    <p:sldId id="411" r:id="rId12"/>
    <p:sldId id="428" r:id="rId13"/>
    <p:sldId id="429" r:id="rId14"/>
    <p:sldId id="413" r:id="rId15"/>
    <p:sldId id="461" r:id="rId16"/>
    <p:sldId id="414" r:id="rId17"/>
    <p:sldId id="430" r:id="rId18"/>
    <p:sldId id="437" r:id="rId19"/>
    <p:sldId id="415" r:id="rId20"/>
    <p:sldId id="431" r:id="rId21"/>
    <p:sldId id="416" r:id="rId22"/>
    <p:sldId id="417" r:id="rId23"/>
    <p:sldId id="434" r:id="rId24"/>
    <p:sldId id="435" r:id="rId25"/>
    <p:sldId id="420" r:id="rId26"/>
    <p:sldId id="423" r:id="rId27"/>
    <p:sldId id="421" r:id="rId28"/>
    <p:sldId id="422" r:id="rId29"/>
    <p:sldId id="436" r:id="rId30"/>
    <p:sldId id="418" r:id="rId31"/>
    <p:sldId id="442" r:id="rId32"/>
    <p:sldId id="441" r:id="rId33"/>
    <p:sldId id="444" r:id="rId34"/>
    <p:sldId id="455" r:id="rId35"/>
    <p:sldId id="454" r:id="rId36"/>
    <p:sldId id="456" r:id="rId37"/>
    <p:sldId id="462" r:id="rId38"/>
    <p:sldId id="453" r:id="rId39"/>
    <p:sldId id="451" r:id="rId40"/>
    <p:sldId id="450" r:id="rId41"/>
    <p:sldId id="452" r:id="rId42"/>
    <p:sldId id="448" r:id="rId43"/>
    <p:sldId id="457" r:id="rId44"/>
    <p:sldId id="445" r:id="rId45"/>
    <p:sldId id="443" r:id="rId46"/>
    <p:sldId id="458" r:id="rId47"/>
    <p:sldId id="460" r:id="rId48"/>
    <p:sldId id="433" r:id="rId49"/>
    <p:sldId id="408" r:id="rId50"/>
    <p:sldId id="432" r:id="rId5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612EA202-3C21-D94E-81F8-383C0CB766DB}">
          <p14:sldIdLst>
            <p14:sldId id="258"/>
          </p14:sldIdLst>
        </p14:section>
        <p14:section name="无标题节" id="{7F9DBBA9-7A2A-E140-81C6-6683700F6D2B}">
          <p14:sldIdLst>
            <p14:sldId id="349"/>
            <p14:sldId id="304"/>
            <p14:sldId id="410"/>
            <p14:sldId id="376"/>
            <p14:sldId id="382"/>
            <p14:sldId id="424"/>
            <p14:sldId id="425"/>
            <p14:sldId id="426"/>
            <p14:sldId id="427"/>
            <p14:sldId id="411"/>
            <p14:sldId id="428"/>
            <p14:sldId id="429"/>
            <p14:sldId id="413"/>
            <p14:sldId id="461"/>
            <p14:sldId id="414"/>
            <p14:sldId id="430"/>
            <p14:sldId id="437"/>
            <p14:sldId id="415"/>
            <p14:sldId id="431"/>
            <p14:sldId id="416"/>
            <p14:sldId id="417"/>
            <p14:sldId id="434"/>
            <p14:sldId id="435"/>
            <p14:sldId id="420"/>
            <p14:sldId id="423"/>
            <p14:sldId id="421"/>
            <p14:sldId id="422"/>
            <p14:sldId id="436"/>
            <p14:sldId id="418"/>
            <p14:sldId id="442"/>
            <p14:sldId id="441"/>
            <p14:sldId id="444"/>
            <p14:sldId id="455"/>
            <p14:sldId id="454"/>
            <p14:sldId id="456"/>
            <p14:sldId id="462"/>
            <p14:sldId id="453"/>
            <p14:sldId id="451"/>
            <p14:sldId id="450"/>
            <p14:sldId id="452"/>
            <p14:sldId id="448"/>
            <p14:sldId id="457"/>
            <p14:sldId id="445"/>
            <p14:sldId id="443"/>
            <p14:sldId id="458"/>
            <p14:sldId id="460"/>
            <p14:sldId id="433"/>
            <p14:sldId id="408"/>
            <p14:sldId id="43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096"/>
    <p:restoredTop sz="71669"/>
  </p:normalViewPr>
  <p:slideViewPr>
    <p:cSldViewPr snapToGrid="0" snapToObjects="1">
      <p:cViewPr>
        <p:scale>
          <a:sx n="59" d="100"/>
          <a:sy n="59" d="100"/>
        </p:scale>
        <p:origin x="528" y="44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C3546E-20F6-7649-A9A4-4E4A245D3E82}" type="datetimeFigureOut">
              <a:rPr kumimoji="1" lang="zh-CN" altLang="en-US" smtClean="0"/>
              <a:t>2020/5/11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8E57A1-C481-6944-857F-EAC8E932B5E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146135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nblogs.com/JokerShi/p/8117556.html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719959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696176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691258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606245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457417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182555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546969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3255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8313135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4861964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具体的方法大家参考 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on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Java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8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上的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20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25773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1701042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21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0212282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22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8399737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23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5492275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24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7735310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25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870597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26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8229254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27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9491810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28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9701661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29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1915601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Java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中还提供了一个</a:t>
            </a:r>
            <a:r>
              <a:rPr kumimoji="1" lang="en-US" altLang="zh-CN" sz="1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Iterable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接口，</a:t>
            </a:r>
            <a:r>
              <a:rPr kumimoji="1" lang="en-US" altLang="zh-CN" sz="1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Iterable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接口实现后的功能是“返回”一个迭代器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我们常用的实现了该接口的子接口有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 Collection&lt;E&gt;, Deque&lt;E&gt;, List&lt;E&gt;, Queue&lt;E&gt;, Set&lt;E&gt; 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等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.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该接口的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iterator()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方法返回一个标准的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Iterator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实现。实现这个接口允许对象成为 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Foreach 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语句的目标。就可以通过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Foreach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语法遍历你的底层序列。</a:t>
            </a:r>
          </a:p>
          <a:p>
            <a:endParaRPr kumimoji="1" lang="zh-CN" altLang="en-US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         </a:t>
            </a:r>
            <a:r>
              <a:rPr kumimoji="1" lang="en-US" altLang="zh-CN" sz="1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Iterable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接口包含一个能够产生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Iterator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iterator()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方法，并且</a:t>
            </a:r>
            <a:r>
              <a:rPr kumimoji="1" lang="en-US" altLang="zh-CN" sz="1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Iterable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接口被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foreach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用来在序列中移动。因此如果创建了任何实现</a:t>
            </a:r>
            <a:r>
              <a:rPr kumimoji="1" lang="en-US" altLang="zh-CN" sz="1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Iterable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接口的类，都可以将它用于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foreach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语句中</a:t>
            </a: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30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510747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2426014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31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592554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32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1994952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33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4087616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34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1365767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35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2022570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36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107183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37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3178937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38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4282494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39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9025049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40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242290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https://www.cnblogs.com/JokerShi/p/8117556.html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6822992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41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9761998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42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3595716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43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3482292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44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5189212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45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348759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46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0650342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47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4918843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48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1622635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49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4167521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50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65724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373001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235166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078441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169530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100611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41985E7-AD5F-3443-8BB8-066DBE30AD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A2B2CBD-0FC4-3740-A613-AB7C49BBBA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ABBB39B-099A-AC4C-A764-5CFC611AF3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9BB65-7B3F-4D4E-A397-BBFD82890A5A}" type="datetimeFigureOut">
              <a:rPr kumimoji="1" lang="zh-CN" altLang="en-US" smtClean="0"/>
              <a:t>2020/5/11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3D2BBC2-7964-964F-8BF9-F3989B2B12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D033C90-A51C-1141-89C2-007DE3F88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91BE3-A09C-B74C-8EDD-D19B1FF7009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017648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0C5051-4D33-D245-9A58-1FAAF9B67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29D678C-829A-3B42-8594-9185B5614E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F6D5765-7915-6E4B-BCBD-3755176BD7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9BB65-7B3F-4D4E-A397-BBFD82890A5A}" type="datetimeFigureOut">
              <a:rPr kumimoji="1" lang="zh-CN" altLang="en-US" smtClean="0"/>
              <a:t>2020/5/11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8114BEC-EBA0-5248-8408-11F81ED002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CA15DA3-296D-4D48-A221-CDEE3E5F7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91BE3-A09C-B74C-8EDD-D19B1FF7009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88156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2B5EE393-BBF1-C744-BE5C-C9514841B9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C48D564-48A2-B049-AFA1-310ED30FED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F2BC9C1-97AF-E341-B299-23BA7B9410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9BB65-7B3F-4D4E-A397-BBFD82890A5A}" type="datetimeFigureOut">
              <a:rPr kumimoji="1" lang="zh-CN" altLang="en-US" smtClean="0"/>
              <a:t>2020/5/11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A64BF9F-C28A-934B-A0CB-D63D7BBC67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7541ADA-BA2D-5A49-8DBD-7FDBCBA02C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91BE3-A09C-B74C-8EDD-D19B1FF7009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706664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48F6C4-8876-B04C-A968-60A25A865B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11933AA-7949-DA45-8483-815D70FB34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206F07E-E9C8-DF4F-811B-D33F817350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9BB65-7B3F-4D4E-A397-BBFD82890A5A}" type="datetimeFigureOut">
              <a:rPr kumimoji="1" lang="zh-CN" altLang="en-US" smtClean="0"/>
              <a:t>2020/5/11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F07EAEA-C9E3-194D-9670-61A498284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F0BA323-77EB-E344-B990-98358B8F0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91BE3-A09C-B74C-8EDD-D19B1FF7009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287239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60EB8CC-9B16-5B47-8646-688D9AD7A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E0AF32D-FE45-B840-A45B-9F6BC17FF6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A4D500E-0FFC-624C-979F-64B74E8946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9BB65-7B3F-4D4E-A397-BBFD82890A5A}" type="datetimeFigureOut">
              <a:rPr kumimoji="1" lang="zh-CN" altLang="en-US" smtClean="0"/>
              <a:t>2020/5/11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CCD6219-859B-2C4F-AAE5-F528699FB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DDAB5A8-E384-D742-8E54-9D03D564D2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91BE3-A09C-B74C-8EDD-D19B1FF7009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117008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4DDAB73-EAEC-034A-9850-98D1F0729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F2BC799-2889-7C42-B591-61B1C8CFA3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4BE2DE6-F13A-9F4D-938E-BF6C35645C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F98024A-9026-374A-9835-0921E9EA0B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9BB65-7B3F-4D4E-A397-BBFD82890A5A}" type="datetimeFigureOut">
              <a:rPr kumimoji="1" lang="zh-CN" altLang="en-US" smtClean="0"/>
              <a:t>2020/5/11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612FA65-A95A-8D42-8FF6-73019793C9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AF21F13-F798-9F4F-97E0-3FAF1DE42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91BE3-A09C-B74C-8EDD-D19B1FF7009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875563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164F6E-2DA7-6845-8B7A-1BB71524C9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65DD0D5-B856-1841-9B26-823A07572C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A7975FD-F7B8-AA46-AB0A-7A4DD13C26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647B958-00CA-A341-B59E-756A79F935C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4EABC66-C7BD-DF46-ABD6-7CE34DF19F3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22CC4104-9AD5-584F-86AE-4156E0AF62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9BB65-7B3F-4D4E-A397-BBFD82890A5A}" type="datetimeFigureOut">
              <a:rPr kumimoji="1" lang="zh-CN" altLang="en-US" smtClean="0"/>
              <a:t>2020/5/11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D574BB21-8115-8342-B618-1B1CB257A5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908F2E7-D748-7947-895B-85B583E38F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91BE3-A09C-B74C-8EDD-D19B1FF7009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721140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AA26DC-7E91-6149-8A18-CB0C58A1A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C57088E-D40C-F045-A780-7DFF2B6613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9BB65-7B3F-4D4E-A397-BBFD82890A5A}" type="datetimeFigureOut">
              <a:rPr kumimoji="1" lang="zh-CN" altLang="en-US" smtClean="0"/>
              <a:t>2020/5/11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ACD306C-29A0-0045-9C38-BA6B0C5A50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32ED1B5-616B-8046-BC0D-CDEC1F906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91BE3-A09C-B74C-8EDD-D19B1FF7009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911022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gradFill>
          <a:gsLst>
            <a:gs pos="0">
              <a:schemeClr val="accent3">
                <a:lumMod val="40000"/>
                <a:lumOff val="60000"/>
              </a:schemeClr>
            </a:gs>
            <a:gs pos="46000">
              <a:schemeClr val="accent3">
                <a:lumMod val="95000"/>
                <a:lumOff val="5000"/>
              </a:schemeClr>
            </a:gs>
            <a:gs pos="100000">
              <a:schemeClr val="accent3">
                <a:lumMod val="60000"/>
              </a:schemeClr>
            </a:gs>
          </a:gsLst>
          <a:path path="circle">
            <a:fillToRect l="50000" t="130000" r="50000" b="-3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174278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CEC01B-2BE2-1042-B066-B7D57FA4B5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C8FA9F5-DE12-6E41-9F1B-007593FDFC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B46BBB9-02CE-6E44-B3AF-C7A83FDC00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47B0F8E-DE15-BE49-AF57-244E4414D1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9BB65-7B3F-4D4E-A397-BBFD82890A5A}" type="datetimeFigureOut">
              <a:rPr kumimoji="1" lang="zh-CN" altLang="en-US" smtClean="0"/>
              <a:t>2020/5/11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D620EDC-8FB3-F84C-830F-00394D1F8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EAC8968-C125-9247-B429-F6A3A40FC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91BE3-A09C-B74C-8EDD-D19B1FF7009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788084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61D079-429A-6A45-8CDD-CCECB97E46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85B0CA4F-9514-0F4E-9682-E4ACCC9BA62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E842C43-F2AA-2444-BF8A-3E1AB31E0D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29649E7-08E4-4242-8CAE-AC76E4D5DB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9BB65-7B3F-4D4E-A397-BBFD82890A5A}" type="datetimeFigureOut">
              <a:rPr kumimoji="1" lang="zh-CN" altLang="en-US" smtClean="0"/>
              <a:t>2020/5/11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CDB62DF-5A2F-DA49-9173-97EB451532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0FB3A4E-450D-9B48-BB40-F6EA89E7B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91BE3-A09C-B74C-8EDD-D19B1FF7009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744564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604CD426-84E5-8849-9DD7-FDE666C143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D420EFB-1FAF-FA4F-9215-EE73958A6E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B25F518-E84F-1943-82BB-BBB6605853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49BB65-7B3F-4D4E-A397-BBFD82890A5A}" type="datetimeFigureOut">
              <a:rPr kumimoji="1" lang="zh-CN" altLang="en-US" smtClean="0"/>
              <a:t>2020/5/11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9A0857A-C26A-6948-A4AD-80020C6760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CD047B8-469F-ED4E-9078-E1AF4277BD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991BE3-A09C-B74C-8EDD-D19B1FF7009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200775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baike.baidu.com/item/GoF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tif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tif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3FCDB2B-2A29-6F48-BC50-9F60F3C62818}"/>
              </a:ext>
            </a:extLst>
          </p:cNvPr>
          <p:cNvSpPr txBox="1"/>
          <p:nvPr/>
        </p:nvSpPr>
        <p:spPr>
          <a:xfrm>
            <a:off x="2033847" y="1969299"/>
            <a:ext cx="77585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7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Java</a:t>
            </a:r>
            <a:endParaRPr kumimoji="1" lang="zh-CN" altLang="en-US" sz="7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A127D42-A344-F84F-ACAF-337DAB666471}"/>
              </a:ext>
            </a:extLst>
          </p:cNvPr>
          <p:cNvSpPr txBox="1"/>
          <p:nvPr/>
        </p:nvSpPr>
        <p:spPr>
          <a:xfrm>
            <a:off x="8249055" y="5155661"/>
            <a:ext cx="3942945" cy="12197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医学信息工程  叶寒锋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E-mail:zjyesir@yeah.net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kumimoji="1" lang="zh-CN" alt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4A64C46-B417-4845-ADDE-3A369FD9E238}"/>
              </a:ext>
            </a:extLst>
          </p:cNvPr>
          <p:cNvSpPr txBox="1"/>
          <p:nvPr/>
        </p:nvSpPr>
        <p:spPr>
          <a:xfrm>
            <a:off x="1700784" y="3518102"/>
            <a:ext cx="85039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第</a:t>
            </a:r>
            <a:r>
              <a:rPr kumimoji="1" lang="en-US" altLang="zh-CN" sz="4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15</a:t>
            </a:r>
            <a:r>
              <a:rPr kumimoji="1" lang="zh-CN" altLang="en-US" sz="4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节   泛型和容器</a:t>
            </a:r>
            <a:endParaRPr kumimoji="1" lang="en-US" altLang="zh-CN" sz="4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5" name="图片 2">
            <a:extLst>
              <a:ext uri="{FF2B5EF4-FFF2-40B4-BE49-F238E27FC236}">
                <a16:creationId xmlns:a16="http://schemas.microsoft.com/office/drawing/2014/main" id="{59775E4F-91FF-944A-AA06-0A277F286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8" t="9651" r="2068" b="9219"/>
          <a:stretch>
            <a:fillRect/>
          </a:stretch>
        </p:blipFill>
        <p:spPr bwMode="auto">
          <a:xfrm>
            <a:off x="9186863" y="0"/>
            <a:ext cx="3005137" cy="78263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268059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2520000" y="720000"/>
            <a:ext cx="77358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ea typeface="Microsoft YaHei" panose="020B0503020204020204" pitchFamily="34" charset="-122"/>
              </a:rPr>
              <a:t>泛型类</a:t>
            </a:r>
            <a:r>
              <a:rPr kumimoji="1" lang="en-US" altLang="zh-CN" sz="4800" dirty="0">
                <a:ea typeface="Microsoft YaHei" panose="020B0503020204020204" pitchFamily="34" charset="-122"/>
              </a:rPr>
              <a:t>2---</a:t>
            </a:r>
            <a:r>
              <a:rPr kumimoji="1" lang="zh-CN" altLang="en-US" sz="4800" dirty="0">
                <a:ea typeface="Microsoft YaHei" panose="020B0503020204020204" pitchFamily="34" charset="-122"/>
              </a:rPr>
              <a:t>栈</a:t>
            </a:r>
            <a:endParaRPr kumimoji="1" lang="en-US" altLang="zh-CN" sz="4800" dirty="0">
              <a:ea typeface="Microsoft YaHei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C1B0394-5035-0C4B-8A38-2B1CCA2CFC38}"/>
              </a:ext>
            </a:extLst>
          </p:cNvPr>
          <p:cNvSpPr txBox="1"/>
          <p:nvPr/>
        </p:nvSpPr>
        <p:spPr>
          <a:xfrm>
            <a:off x="528320" y="3616960"/>
            <a:ext cx="4429760" cy="16890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👉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是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JDK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提供的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Stack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，它可以容纳各种数据类型，包括你自定义的类。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35256E5-AE55-C849-B79E-0B0EF7B66D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8800" y="2299970"/>
            <a:ext cx="6553200" cy="433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1772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2520000" y="720000"/>
            <a:ext cx="77358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ea typeface="Microsoft YaHei" panose="020B0503020204020204" pitchFamily="34" charset="-122"/>
              </a:rPr>
              <a:t>3.</a:t>
            </a:r>
            <a:r>
              <a:rPr kumimoji="1" lang="zh-CN" altLang="en-US" sz="4800" dirty="0">
                <a:ea typeface="Microsoft YaHei" panose="020B0503020204020204" pitchFamily="34" charset="-122"/>
              </a:rPr>
              <a:t> 泛型方法</a:t>
            </a:r>
            <a:endParaRPr kumimoji="1" lang="en-US" altLang="zh-CN" sz="4800" dirty="0">
              <a:ea typeface="Microsoft YaHei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C1B0394-5035-0C4B-8A38-2B1CCA2CFC38}"/>
              </a:ext>
            </a:extLst>
          </p:cNvPr>
          <p:cNvSpPr txBox="1"/>
          <p:nvPr/>
        </p:nvSpPr>
        <p:spPr>
          <a:xfrm>
            <a:off x="7572408" y="4333291"/>
            <a:ext cx="4382704" cy="458908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方法的返回类型和参数在调用的时候决定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F2F993A-BF9C-1946-BB8B-6A58A7FD5F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850" y="4149090"/>
            <a:ext cx="5143500" cy="2552700"/>
          </a:xfrm>
          <a:prstGeom prst="rect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F0CAA27B-E575-9C4C-8D3B-8B3F5F9BD744}"/>
              </a:ext>
            </a:extLst>
          </p:cNvPr>
          <p:cNvSpPr txBox="1"/>
          <p:nvPr/>
        </p:nvSpPr>
        <p:spPr>
          <a:xfrm>
            <a:off x="577850" y="2790479"/>
            <a:ext cx="3290570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chemeClr val="bg1"/>
                </a:solidFill>
              </a:rPr>
              <a:t>&lt;T&gt;</a:t>
            </a:r>
            <a:r>
              <a:rPr kumimoji="1" lang="zh-CN" altLang="en-US" dirty="0">
                <a:solidFill>
                  <a:schemeClr val="bg1"/>
                </a:solidFill>
              </a:rPr>
              <a:t>表示此方法持有一个类型</a:t>
            </a:r>
            <a:r>
              <a:rPr kumimoji="1" lang="en-US" altLang="zh-CN" dirty="0">
                <a:solidFill>
                  <a:schemeClr val="bg1"/>
                </a:solidFill>
              </a:rPr>
              <a:t>T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0065629-A058-E348-9497-DCA03A79D1E1}"/>
              </a:ext>
            </a:extLst>
          </p:cNvPr>
          <p:cNvSpPr txBox="1"/>
          <p:nvPr/>
        </p:nvSpPr>
        <p:spPr>
          <a:xfrm>
            <a:off x="3685352" y="3472959"/>
            <a:ext cx="2032000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chemeClr val="bg1"/>
                </a:solidFill>
              </a:rPr>
              <a:t>参数为</a:t>
            </a:r>
            <a:r>
              <a:rPr kumimoji="1" lang="en-US" altLang="zh-CN" dirty="0">
                <a:solidFill>
                  <a:schemeClr val="bg1"/>
                </a:solidFill>
              </a:rPr>
              <a:t>T</a:t>
            </a:r>
            <a:r>
              <a:rPr kumimoji="1" lang="zh-CN" altLang="en-US" dirty="0">
                <a:solidFill>
                  <a:schemeClr val="bg1"/>
                </a:solidFill>
              </a:rPr>
              <a:t>类型数组</a:t>
            </a:r>
            <a:endParaRPr kumimoji="1" lang="en-US" altLang="zh-CN" dirty="0">
              <a:solidFill>
                <a:schemeClr val="bg1"/>
              </a:solidFill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1943C487-5F5B-664E-BDA0-9DB7B5CBD5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47610" y="5425440"/>
            <a:ext cx="4432300" cy="596900"/>
          </a:xfrm>
          <a:prstGeom prst="rect">
            <a:avLst/>
          </a:prstGeom>
        </p:spPr>
      </p:pic>
      <p:cxnSp>
        <p:nvCxnSpPr>
          <p:cNvPr id="14" name="直线箭头连接符 13">
            <a:extLst>
              <a:ext uri="{FF2B5EF4-FFF2-40B4-BE49-F238E27FC236}">
                <a16:creationId xmlns:a16="http://schemas.microsoft.com/office/drawing/2014/main" id="{A4CC49D7-B1E5-964B-AB3C-A197C287345C}"/>
              </a:ext>
            </a:extLst>
          </p:cNvPr>
          <p:cNvCxnSpPr>
            <a:stCxn id="5" idx="2"/>
          </p:cNvCxnSpPr>
          <p:nvPr/>
        </p:nvCxnSpPr>
        <p:spPr>
          <a:xfrm flipH="1">
            <a:off x="1686560" y="3159811"/>
            <a:ext cx="536575" cy="2123389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线箭头连接符 15">
            <a:extLst>
              <a:ext uri="{FF2B5EF4-FFF2-40B4-BE49-F238E27FC236}">
                <a16:creationId xmlns:a16="http://schemas.microsoft.com/office/drawing/2014/main" id="{B714EBEE-5E96-B443-8EB8-9BC4EA533802}"/>
              </a:ext>
            </a:extLst>
          </p:cNvPr>
          <p:cNvCxnSpPr>
            <a:stCxn id="6" idx="2"/>
          </p:cNvCxnSpPr>
          <p:nvPr/>
        </p:nvCxnSpPr>
        <p:spPr>
          <a:xfrm flipH="1">
            <a:off x="3149600" y="3842291"/>
            <a:ext cx="1551752" cy="1440909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线箭头连接符 17">
            <a:extLst>
              <a:ext uri="{FF2B5EF4-FFF2-40B4-BE49-F238E27FC236}">
                <a16:creationId xmlns:a16="http://schemas.microsoft.com/office/drawing/2014/main" id="{1A99F9E1-9BF5-1848-8564-8A492552AC25}"/>
              </a:ext>
            </a:extLst>
          </p:cNvPr>
          <p:cNvCxnSpPr>
            <a:stCxn id="4" idx="2"/>
          </p:cNvCxnSpPr>
          <p:nvPr/>
        </p:nvCxnSpPr>
        <p:spPr>
          <a:xfrm>
            <a:off x="9763760" y="4792199"/>
            <a:ext cx="0" cy="491001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F6E845D8-0C05-0847-8F3A-4ADE16788674}"/>
              </a:ext>
            </a:extLst>
          </p:cNvPr>
          <p:cNvSpPr txBox="1"/>
          <p:nvPr/>
        </p:nvSpPr>
        <p:spPr>
          <a:xfrm>
            <a:off x="128016" y="1957183"/>
            <a:ext cx="7285990" cy="40011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2000" dirty="0">
                <a:solidFill>
                  <a:schemeClr val="bg1"/>
                </a:solidFill>
              </a:rPr>
              <a:t>方法定义</a:t>
            </a:r>
            <a:r>
              <a:rPr kumimoji="1" lang="en-US" altLang="zh-CN" sz="2000" dirty="0">
                <a:solidFill>
                  <a:schemeClr val="bg1"/>
                </a:solidFill>
              </a:rPr>
              <a:t>:</a:t>
            </a:r>
            <a:r>
              <a:rPr kumimoji="1" lang="zh-CN" altLang="en-US" sz="2000" dirty="0">
                <a:solidFill>
                  <a:schemeClr val="bg1"/>
                </a:solidFill>
              </a:rPr>
              <a:t> </a:t>
            </a:r>
            <a:r>
              <a:rPr lang="en-US" altLang="zh-CN" sz="2000" dirty="0"/>
              <a:t> </a:t>
            </a:r>
            <a:r>
              <a:rPr lang="en-US" altLang="zh-CN" sz="2000" dirty="0">
                <a:solidFill>
                  <a:schemeClr val="bg1"/>
                </a:solidFill>
              </a:rPr>
              <a:t>&lt;</a:t>
            </a:r>
            <a:r>
              <a:rPr lang="zh-CN" altLang="en-US" sz="2000" dirty="0">
                <a:solidFill>
                  <a:schemeClr val="bg1"/>
                </a:solidFill>
              </a:rPr>
              <a:t>类型参数列表</a:t>
            </a:r>
            <a:r>
              <a:rPr lang="en-US" altLang="zh-CN" sz="2000" dirty="0">
                <a:solidFill>
                  <a:schemeClr val="bg1"/>
                </a:solidFill>
              </a:rPr>
              <a:t>&gt; </a:t>
            </a:r>
            <a:r>
              <a:rPr lang="zh-CN" altLang="en-US" sz="2000" dirty="0">
                <a:solidFill>
                  <a:schemeClr val="bg1"/>
                </a:solidFill>
              </a:rPr>
              <a:t>返回值类型 方法名</a:t>
            </a:r>
            <a:r>
              <a:rPr lang="en-US" altLang="zh-CN" sz="2000" dirty="0">
                <a:solidFill>
                  <a:schemeClr val="bg1"/>
                </a:solidFill>
              </a:rPr>
              <a:t>([</a:t>
            </a:r>
            <a:r>
              <a:rPr lang="zh-CN" altLang="en-US" sz="2000" dirty="0">
                <a:solidFill>
                  <a:schemeClr val="bg1"/>
                </a:solidFill>
              </a:rPr>
              <a:t>形式参数列表</a:t>
            </a:r>
            <a:r>
              <a:rPr lang="en-US" altLang="zh-CN" sz="2000" dirty="0">
                <a:solidFill>
                  <a:schemeClr val="bg1"/>
                </a:solidFill>
              </a:rPr>
              <a:t>]) </a:t>
            </a:r>
            <a:endParaRPr kumimoji="1" lang="zh-CN" altLang="en-US" sz="2000" dirty="0">
              <a:solidFill>
                <a:schemeClr val="bg1"/>
              </a:solidFill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E16E3B94-D5DA-0C49-ABE1-8A565CF3605A}"/>
              </a:ext>
            </a:extLst>
          </p:cNvPr>
          <p:cNvSpPr txBox="1"/>
          <p:nvPr/>
        </p:nvSpPr>
        <p:spPr>
          <a:xfrm>
            <a:off x="9145858" y="2081693"/>
            <a:ext cx="1235804" cy="40011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2000" dirty="0">
                <a:solidFill>
                  <a:schemeClr val="bg1"/>
                </a:solidFill>
              </a:rPr>
              <a:t>方法调用</a:t>
            </a:r>
          </a:p>
        </p:txBody>
      </p:sp>
    </p:spTree>
    <p:extLst>
      <p:ext uri="{BB962C8B-B14F-4D97-AF65-F5344CB8AC3E}">
        <p14:creationId xmlns:p14="http://schemas.microsoft.com/office/powerpoint/2010/main" val="3801132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19" grpId="0" animBg="1"/>
      <p:bldP spid="2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2520000" y="720000"/>
            <a:ext cx="77358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ea typeface="Microsoft YaHei" panose="020B0503020204020204" pitchFamily="34" charset="-122"/>
              </a:rPr>
              <a:t>泛型方法</a:t>
            </a:r>
            <a:endParaRPr kumimoji="1" lang="en-US" altLang="zh-CN" sz="4800" dirty="0">
              <a:ea typeface="Microsoft YaHei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3357CAE-D62D-3844-8DE6-074DB55FC677}"/>
              </a:ext>
            </a:extLst>
          </p:cNvPr>
          <p:cNvSpPr txBox="1"/>
          <p:nvPr/>
        </p:nvSpPr>
        <p:spPr>
          <a:xfrm>
            <a:off x="3603812" y="3429000"/>
            <a:ext cx="5432611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solidFill>
                  <a:schemeClr val="bg1"/>
                </a:solidFill>
              </a:rPr>
              <a:t>看示例代码</a:t>
            </a:r>
            <a:r>
              <a:rPr kumimoji="1" lang="en-US" altLang="zh-CN" sz="2400" dirty="0">
                <a:solidFill>
                  <a:schemeClr val="bg1"/>
                </a:solidFill>
              </a:rPr>
              <a:t>(test</a:t>
            </a:r>
            <a:r>
              <a:rPr kumimoji="1" lang="zh-CN" altLang="en-US" sz="2400" dirty="0">
                <a:solidFill>
                  <a:schemeClr val="bg1"/>
                </a:solidFill>
              </a:rPr>
              <a:t>中的</a:t>
            </a:r>
            <a:r>
              <a:rPr kumimoji="1" lang="en-US" altLang="zh-CN" sz="2400" dirty="0" err="1">
                <a:solidFill>
                  <a:schemeClr val="bg1"/>
                </a:solidFill>
              </a:rPr>
              <a:t>genericityMethod</a:t>
            </a:r>
            <a:r>
              <a:rPr kumimoji="1" lang="en-US" altLang="zh-CN" sz="2400" dirty="0">
                <a:solidFill>
                  <a:schemeClr val="bg1"/>
                </a:solidFill>
              </a:rPr>
              <a:t>)</a:t>
            </a:r>
            <a:endParaRPr kumimoji="1" lang="zh-CN" alt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92278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2502071" y="399734"/>
            <a:ext cx="77358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ea typeface="Microsoft YaHei" panose="020B0503020204020204" pitchFamily="34" charset="-122"/>
              </a:rPr>
              <a:t>4.</a:t>
            </a:r>
            <a:r>
              <a:rPr kumimoji="1" lang="zh-CN" altLang="en-US" sz="4800" dirty="0">
                <a:ea typeface="Microsoft YaHei" panose="020B0503020204020204" pitchFamily="34" charset="-122"/>
              </a:rPr>
              <a:t> 泛型接口</a:t>
            </a:r>
            <a:endParaRPr kumimoji="1" lang="en-US" altLang="zh-CN" sz="4800" dirty="0">
              <a:ea typeface="Microsoft YaHei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E866B0C-D95C-1049-BDF6-B5E38A37C8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4188" y="3729740"/>
            <a:ext cx="5065262" cy="312825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D9E1741-34D7-1141-AEC4-9470F1FBB5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1054" y="1356235"/>
            <a:ext cx="4914900" cy="19304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E1FCB59D-DAB4-934E-854D-84B7E669F7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550" y="3801035"/>
            <a:ext cx="6505954" cy="295512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BB7F4CB8-27AE-2C4F-B8A0-AFB187C8BCC1}"/>
              </a:ext>
            </a:extLst>
          </p:cNvPr>
          <p:cNvSpPr txBox="1"/>
          <p:nvPr/>
        </p:nvSpPr>
        <p:spPr>
          <a:xfrm>
            <a:off x="590309" y="2592729"/>
            <a:ext cx="1331088" cy="380907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chemeClr val="bg1"/>
                </a:solidFill>
              </a:rPr>
              <a:t>示例代码</a:t>
            </a:r>
          </a:p>
        </p:txBody>
      </p:sp>
    </p:spTree>
    <p:extLst>
      <p:ext uri="{BB962C8B-B14F-4D97-AF65-F5344CB8AC3E}">
        <p14:creationId xmlns:p14="http://schemas.microsoft.com/office/powerpoint/2010/main" val="6832639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2520000" y="720000"/>
            <a:ext cx="77358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ea typeface="Microsoft YaHei" panose="020B0503020204020204" pitchFamily="34" charset="-122"/>
              </a:rPr>
              <a:t>泛型再唠叨几句</a:t>
            </a:r>
            <a:endParaRPr kumimoji="1" lang="en-US" altLang="zh-CN" sz="4800" dirty="0">
              <a:ea typeface="Microsoft YaHei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C1B0394-5035-0C4B-8A38-2B1CCA2CFC38}"/>
              </a:ext>
            </a:extLst>
          </p:cNvPr>
          <p:cNvSpPr txBox="1"/>
          <p:nvPr/>
        </p:nvSpPr>
        <p:spPr>
          <a:xfrm>
            <a:off x="2191354" y="2946825"/>
            <a:ext cx="9253728" cy="16890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泛型的知识点还远不止这些，我们现在学的是最常用的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促成泛型出现的最主要的动机之一是为了创建集合类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还是一句老话：按需使用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845554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2520000" y="720000"/>
            <a:ext cx="77358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ea typeface="Microsoft YaHei" panose="020B0503020204020204" pitchFamily="34" charset="-122"/>
              </a:rPr>
              <a:t>泛型小练习</a:t>
            </a:r>
            <a:endParaRPr kumimoji="1" lang="en-US" altLang="zh-CN" sz="4800" dirty="0">
              <a:ea typeface="Microsoft YaHei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F2539ED-40E1-8145-85DD-2B340C083A5A}"/>
              </a:ext>
            </a:extLst>
          </p:cNvPr>
          <p:cNvSpPr txBox="1"/>
          <p:nvPr/>
        </p:nvSpPr>
        <p:spPr>
          <a:xfrm>
            <a:off x="1458686" y="2111829"/>
            <a:ext cx="1018902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写一个泛型方法，要求：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输入：参数为数组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输出：最大值和最小值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通过标准测试，用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int,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double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,String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类型数组做测试 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en-US" altLang="zh-CN" sz="2400" i="1" u="sng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20</a:t>
            </a:r>
            <a:r>
              <a:rPr kumimoji="1" lang="zh-CN" altLang="en-US" sz="2400" i="1" u="sng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分钟</a:t>
            </a:r>
            <a:endParaRPr kumimoji="1" lang="en-US" altLang="zh-CN" sz="2400" i="1" u="sng" dirty="0">
              <a:solidFill>
                <a:schemeClr val="accent2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8298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2520000" y="720000"/>
            <a:ext cx="77358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ea typeface="Microsoft YaHei" panose="020B0503020204020204" pitchFamily="34" charset="-122"/>
              </a:rPr>
              <a:t>5.</a:t>
            </a:r>
            <a:r>
              <a:rPr kumimoji="1" lang="zh-CN" altLang="en-US" sz="4800" dirty="0">
                <a:ea typeface="Microsoft YaHei" panose="020B0503020204020204" pitchFamily="34" charset="-122"/>
              </a:rPr>
              <a:t> 容器</a:t>
            </a:r>
            <a:endParaRPr kumimoji="1" lang="en-US" altLang="zh-CN" sz="4800" dirty="0">
              <a:ea typeface="Microsoft YaHei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8189F46-8C16-0C48-AC84-03A053ECA884}"/>
              </a:ext>
            </a:extLst>
          </p:cNvPr>
          <p:cNvSpPr txBox="1"/>
          <p:nvPr/>
        </p:nvSpPr>
        <p:spPr>
          <a:xfrm>
            <a:off x="3974011" y="2750728"/>
            <a:ext cx="5206201" cy="16890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现实生活中，容器用来装东西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编程语境中，容器用来装对象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983729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2520000" y="720000"/>
            <a:ext cx="77358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ea typeface="Microsoft YaHei" panose="020B0503020204020204" pitchFamily="34" charset="-122"/>
              </a:rPr>
              <a:t> </a:t>
            </a:r>
            <a:r>
              <a:rPr kumimoji="1" lang="en-US" altLang="zh-CN" sz="4800" dirty="0">
                <a:ea typeface="Microsoft YaHei" panose="020B0503020204020204" pitchFamily="34" charset="-122"/>
              </a:rPr>
              <a:t>JDK</a:t>
            </a:r>
            <a:r>
              <a:rPr kumimoji="1" lang="zh-CN" altLang="en-US" sz="4800" dirty="0">
                <a:ea typeface="Microsoft YaHei" panose="020B0503020204020204" pitchFamily="34" charset="-122"/>
              </a:rPr>
              <a:t>中的容器</a:t>
            </a:r>
            <a:endParaRPr kumimoji="1" lang="en-US" altLang="zh-CN" sz="4800" dirty="0">
              <a:ea typeface="Microsoft YaHei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8189F46-8C16-0C48-AC84-03A053ECA884}"/>
              </a:ext>
            </a:extLst>
          </p:cNvPr>
          <p:cNvSpPr txBox="1"/>
          <p:nvPr/>
        </p:nvSpPr>
        <p:spPr>
          <a:xfrm>
            <a:off x="314601" y="2620790"/>
            <a:ext cx="5015194" cy="2797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u="sng" dirty="0" err="1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java.util</a:t>
            </a:r>
            <a:r>
              <a:rPr lang="en-US" altLang="zh-CN" sz="2400" u="sng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 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库提供了一套相当完整的集合类（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collection 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）来解决这个问题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 </a:t>
            </a:r>
            <a:r>
              <a:rPr lang="en-US" altLang="zh-CN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List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 ,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 </a:t>
            </a:r>
            <a:r>
              <a:rPr lang="en-US" altLang="zh-CN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Set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 ,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 </a:t>
            </a:r>
            <a:r>
              <a:rPr lang="en-US" altLang="zh-CN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Queue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 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和 </a:t>
            </a:r>
            <a:r>
              <a:rPr lang="en-US" altLang="zh-CN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Map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。这些类型也被称作容器类（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container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endParaRPr kumimoji="1" lang="zh-CN" alt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14FF537-1EC0-6147-989C-9A6B7F22E3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8471" y="2103545"/>
            <a:ext cx="6408928" cy="3481907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BB140D0F-D3DE-784B-9D6E-27D4335064CA}"/>
              </a:ext>
            </a:extLst>
          </p:cNvPr>
          <p:cNvSpPr txBox="1"/>
          <p:nvPr/>
        </p:nvSpPr>
        <p:spPr>
          <a:xfrm>
            <a:off x="5795364" y="6029301"/>
            <a:ext cx="5755141" cy="646331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Windows</a:t>
            </a:r>
            <a:r>
              <a:rPr lang="zh-CN" altLang="en-US" dirty="0">
                <a:solidFill>
                  <a:schemeClr val="bg1"/>
                </a:solidFill>
              </a:rPr>
              <a:t>电脑用如下快捷键可以查看任何</a:t>
            </a:r>
            <a:r>
              <a:rPr lang="en-US" altLang="zh-CN" dirty="0">
                <a:solidFill>
                  <a:schemeClr val="bg1"/>
                </a:solidFill>
              </a:rPr>
              <a:t>JDK</a:t>
            </a:r>
            <a:r>
              <a:rPr lang="zh-CN" altLang="en-US" dirty="0">
                <a:solidFill>
                  <a:schemeClr val="bg1"/>
                </a:solidFill>
              </a:rPr>
              <a:t>的类：</a:t>
            </a:r>
            <a:r>
              <a:rPr lang="en-US" altLang="zh-CN" dirty="0">
                <a:solidFill>
                  <a:schemeClr val="bg1"/>
                </a:solidFill>
              </a:rPr>
              <a:t>Shift + Ctrl + t</a:t>
            </a:r>
            <a:r>
              <a:rPr lang="zh-CN" altLang="en-US" dirty="0">
                <a:solidFill>
                  <a:schemeClr val="bg1"/>
                </a:solidFill>
              </a:rPr>
              <a:t>  （</a:t>
            </a:r>
            <a:r>
              <a:rPr lang="en-US" altLang="zh-CN" dirty="0">
                <a:solidFill>
                  <a:schemeClr val="bg1"/>
                </a:solidFill>
              </a:rPr>
              <a:t>Mac</a:t>
            </a:r>
            <a:r>
              <a:rPr lang="zh-CN" altLang="en-US" dirty="0">
                <a:solidFill>
                  <a:schemeClr val="bg1"/>
                </a:solidFill>
              </a:rPr>
              <a:t>电脑把</a:t>
            </a:r>
            <a:r>
              <a:rPr lang="en-US" altLang="zh-CN" dirty="0">
                <a:solidFill>
                  <a:schemeClr val="bg1"/>
                </a:solidFill>
              </a:rPr>
              <a:t>Ctrl</a:t>
            </a:r>
            <a:r>
              <a:rPr lang="zh-CN" altLang="en-US" dirty="0">
                <a:solidFill>
                  <a:schemeClr val="bg1"/>
                </a:solidFill>
              </a:rPr>
              <a:t>改为</a:t>
            </a:r>
            <a:r>
              <a:rPr lang="en-US" altLang="zh-CN" dirty="0">
                <a:solidFill>
                  <a:schemeClr val="bg1"/>
                </a:solidFill>
              </a:rPr>
              <a:t>Command</a:t>
            </a:r>
            <a:r>
              <a:rPr lang="zh-CN" altLang="en-US" dirty="0">
                <a:solidFill>
                  <a:schemeClr val="bg1"/>
                </a:solidFill>
              </a:rPr>
              <a:t>即可）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7803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2520000" y="720000"/>
            <a:ext cx="77358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ea typeface="Microsoft YaHei" panose="020B0503020204020204" pitchFamily="34" charset="-122"/>
              </a:rPr>
              <a:t> 容器继承关系</a:t>
            </a:r>
            <a:endParaRPr kumimoji="1" lang="en-US" altLang="zh-CN" sz="4800" dirty="0">
              <a:ea typeface="Microsoft YaHei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4CFF8D4-6EEF-D941-B6A0-E4BC64CF33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7212" y="2074000"/>
            <a:ext cx="86614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6953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2520000" y="720000"/>
            <a:ext cx="77358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ea typeface="Microsoft YaHei" panose="020B0503020204020204" pitchFamily="34" charset="-122"/>
              </a:rPr>
              <a:t>6.1</a:t>
            </a:r>
            <a:r>
              <a:rPr kumimoji="1" lang="zh-CN" altLang="en-US" sz="4800" dirty="0">
                <a:ea typeface="Microsoft YaHei" panose="020B0503020204020204" pitchFamily="34" charset="-122"/>
              </a:rPr>
              <a:t> </a:t>
            </a:r>
            <a:r>
              <a:rPr kumimoji="1" lang="en-US" altLang="zh-CN" sz="4800" dirty="0">
                <a:ea typeface="Microsoft YaHei" panose="020B0503020204020204" pitchFamily="34" charset="-122"/>
              </a:rPr>
              <a:t>Arrays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C1B0394-5035-0C4B-8A38-2B1CCA2CFC38}"/>
              </a:ext>
            </a:extLst>
          </p:cNvPr>
          <p:cNvSpPr txBox="1"/>
          <p:nvPr/>
        </p:nvSpPr>
        <p:spPr>
          <a:xfrm>
            <a:off x="1761048" y="2624096"/>
            <a:ext cx="9253728" cy="581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Arrays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是用来处理数组的类，其成员函数的参数是数组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CBD88A5-3A90-A64D-B2E0-1B3A27104C59}"/>
              </a:ext>
            </a:extLst>
          </p:cNvPr>
          <p:cNvSpPr txBox="1"/>
          <p:nvPr/>
        </p:nvSpPr>
        <p:spPr>
          <a:xfrm>
            <a:off x="630381" y="3894397"/>
            <a:ext cx="432261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常用方法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Sort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类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排序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Fill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类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整体赋值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Copy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类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拷贝一部分数组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Compary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类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asList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转换数组到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list)</a:t>
            </a:r>
            <a:endParaRPr kumimoji="1" lang="zh-CN" alt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3D61831-4231-CF49-9282-D17CA1333F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8019" y="3652848"/>
            <a:ext cx="5943600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323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B294230C-E86E-7247-BAC6-5F43DED3D0AF}"/>
              </a:ext>
            </a:extLst>
          </p:cNvPr>
          <p:cNvSpPr txBox="1"/>
          <p:nvPr/>
        </p:nvSpPr>
        <p:spPr>
          <a:xfrm>
            <a:off x="6387912" y="528739"/>
            <a:ext cx="4209608" cy="6218086"/>
          </a:xfrm>
          <a:prstGeom prst="rect">
            <a:avLst/>
          </a:prstGeom>
          <a:noFill/>
        </p:spPr>
        <p:txBody>
          <a:bodyPr wrap="square" tIns="360000" bIns="360000" rtlCol="0">
            <a:spAutoFit/>
          </a:bodyPr>
          <a:lstStyle/>
          <a:p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571500" indent="-57150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泛型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028700" lvl="1" indent="-57150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泛型的概念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028700" lvl="1" indent="-57150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泛型类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028700" lvl="1" indent="-57150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泛型方法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028700" lvl="1" indent="-57150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泛型接口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571500" indent="-57150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容器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028700" lvl="1" indent="-57150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容器的概念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028700" lvl="1" indent="-57150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Arrays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和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Collection</a:t>
            </a:r>
          </a:p>
          <a:p>
            <a:pPr marL="1028700" lvl="1" indent="-57150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容器的打印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028700" lvl="1" indent="-57150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列表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List</a:t>
            </a:r>
          </a:p>
          <a:p>
            <a:pPr marL="1028700" lvl="1" indent="-57150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Stack/Set/Map/Queue</a:t>
            </a:r>
          </a:p>
          <a:p>
            <a:pPr marL="1028700" lvl="1" indent="-57150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迭代器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7E39426-AFD9-D140-89E0-2CF3A07C53D3}"/>
              </a:ext>
            </a:extLst>
          </p:cNvPr>
          <p:cNvSpPr txBox="1"/>
          <p:nvPr/>
        </p:nvSpPr>
        <p:spPr>
          <a:xfrm>
            <a:off x="1362636" y="3260757"/>
            <a:ext cx="2563906" cy="58477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3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这节课讲啥？</a:t>
            </a:r>
          </a:p>
        </p:txBody>
      </p:sp>
      <p:sp>
        <p:nvSpPr>
          <p:cNvPr id="5" name="右箭头 4">
            <a:extLst>
              <a:ext uri="{FF2B5EF4-FFF2-40B4-BE49-F238E27FC236}">
                <a16:creationId xmlns:a16="http://schemas.microsoft.com/office/drawing/2014/main" id="{02574683-9260-0046-AB23-E330BDC11C49}"/>
              </a:ext>
            </a:extLst>
          </p:cNvPr>
          <p:cNvSpPr/>
          <p:nvPr/>
        </p:nvSpPr>
        <p:spPr>
          <a:xfrm>
            <a:off x="4787152" y="3325906"/>
            <a:ext cx="591671" cy="4205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67490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5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2520000" y="720000"/>
            <a:ext cx="77358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ea typeface="Microsoft YaHei" panose="020B0503020204020204" pitchFamily="34" charset="-122"/>
              </a:rPr>
              <a:t>6.2.</a:t>
            </a:r>
            <a:r>
              <a:rPr kumimoji="1" lang="zh-CN" altLang="en-US" sz="4800" dirty="0">
                <a:ea typeface="Microsoft YaHei" panose="020B0503020204020204" pitchFamily="34" charset="-122"/>
              </a:rPr>
              <a:t> </a:t>
            </a:r>
            <a:r>
              <a:rPr kumimoji="1" lang="en-US" altLang="zh-CN" sz="4800" dirty="0">
                <a:ea typeface="Microsoft YaHei" panose="020B0503020204020204" pitchFamily="34" charset="-122"/>
              </a:rPr>
              <a:t>Collections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C1B0394-5035-0C4B-8A38-2B1CCA2CFC38}"/>
              </a:ext>
            </a:extLst>
          </p:cNvPr>
          <p:cNvSpPr txBox="1"/>
          <p:nvPr/>
        </p:nvSpPr>
        <p:spPr>
          <a:xfrm>
            <a:off x="272860" y="3009900"/>
            <a:ext cx="4494279" cy="33510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Collections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中提供的方法多以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List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类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及其子类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和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Collection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类作为参数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处理对象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注意：</a:t>
            </a:r>
            <a:r>
              <a:rPr kumimoji="1" lang="en-US" altLang="zh-CN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Collections</a:t>
            </a:r>
            <a:r>
              <a:rPr kumimoji="1" lang="zh-CN" altLang="en-US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和</a:t>
            </a:r>
            <a:r>
              <a:rPr kumimoji="1" lang="en-US" altLang="zh-CN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Collection</a:t>
            </a:r>
            <a:r>
              <a:rPr kumimoji="1" lang="zh-CN" altLang="en-US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是不同的，前者提供方法，后者是一个容器的父类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311E492-D01F-BC46-9EC9-BCBFB9710D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3700" y="3009900"/>
            <a:ext cx="6718300" cy="384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7404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2520000" y="720000"/>
            <a:ext cx="77358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ea typeface="Microsoft YaHei" panose="020B0503020204020204" pitchFamily="34" charset="-122"/>
              </a:rPr>
              <a:t>7.</a:t>
            </a:r>
            <a:r>
              <a:rPr kumimoji="1" lang="zh-CN" altLang="en-US" sz="4800" dirty="0">
                <a:ea typeface="Microsoft YaHei" panose="020B0503020204020204" pitchFamily="34" charset="-122"/>
              </a:rPr>
              <a:t>容器打印</a:t>
            </a:r>
            <a:endParaRPr kumimoji="1" lang="en-US" altLang="zh-CN" sz="4800" dirty="0">
              <a:ea typeface="Microsoft YaHei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C1B0394-5035-0C4B-8A38-2B1CCA2CFC38}"/>
              </a:ext>
            </a:extLst>
          </p:cNvPr>
          <p:cNvSpPr txBox="1"/>
          <p:nvPr/>
        </p:nvSpPr>
        <p:spPr>
          <a:xfrm>
            <a:off x="417917" y="3168285"/>
            <a:ext cx="3358968" cy="581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数组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基本结构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7064C89-CDD4-B04D-8F86-85DB40ECE7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8612" y="2578100"/>
            <a:ext cx="7912100" cy="17018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DB8CB55-ED9C-D84B-87F1-069E4CA5338B}"/>
              </a:ext>
            </a:extLst>
          </p:cNvPr>
          <p:cNvSpPr txBox="1"/>
          <p:nvPr/>
        </p:nvSpPr>
        <p:spPr>
          <a:xfrm>
            <a:off x="417917" y="4785573"/>
            <a:ext cx="3226588" cy="581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2.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Collection(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容器类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endParaRPr kumimoji="1" lang="zh-CN" alt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42C3AC3-3F0A-D043-B631-21F8EC12DB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8612" y="4505605"/>
            <a:ext cx="7581900" cy="177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2443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2520000" y="720000"/>
            <a:ext cx="77358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ea typeface="Microsoft YaHei" panose="020B0503020204020204" pitchFamily="34" charset="-122"/>
              </a:rPr>
              <a:t>8.</a:t>
            </a:r>
            <a:r>
              <a:rPr kumimoji="1" lang="zh-CN" altLang="en-US" sz="4800" dirty="0">
                <a:ea typeface="Microsoft YaHei" panose="020B0503020204020204" pitchFamily="34" charset="-122"/>
              </a:rPr>
              <a:t> </a:t>
            </a:r>
            <a:r>
              <a:rPr kumimoji="1" lang="en-US" altLang="zh-CN" sz="4800" dirty="0">
                <a:ea typeface="Microsoft YaHei" panose="020B0503020204020204" pitchFamily="34" charset="-122"/>
              </a:rPr>
              <a:t>List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C1B0394-5035-0C4B-8A38-2B1CCA2CFC38}"/>
              </a:ext>
            </a:extLst>
          </p:cNvPr>
          <p:cNvSpPr txBox="1"/>
          <p:nvPr/>
        </p:nvSpPr>
        <p:spPr>
          <a:xfrm>
            <a:off x="1002096" y="1678959"/>
            <a:ext cx="9253728" cy="44590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List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简单认为是数据结构中所学的线性表。 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List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在 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Collection 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的基础上添加了许多方法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有两种类型的 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List 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基本的 </a:t>
            </a:r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ArrayList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 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，擅长随机访问元素，但在 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List 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中间插入和删除元素时速度较慢。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LinkedList 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，它通过代价较低的在 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List 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中间进行的插入和删除操作，提供了优化的顺序访问。 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LinkedList 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对于随机访问来说相对较慢。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BF7EF4D-BFC2-5547-A1D0-397B77AE2E4E}"/>
              </a:ext>
            </a:extLst>
          </p:cNvPr>
          <p:cNvSpPr txBox="1"/>
          <p:nvPr/>
        </p:nvSpPr>
        <p:spPr>
          <a:xfrm>
            <a:off x="5628960" y="4074734"/>
            <a:ext cx="1676400" cy="40011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顺序存储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7F4E06D-2549-5842-8C2D-6678E2DD83DD}"/>
              </a:ext>
            </a:extLst>
          </p:cNvPr>
          <p:cNvSpPr txBox="1"/>
          <p:nvPr/>
        </p:nvSpPr>
        <p:spPr>
          <a:xfrm>
            <a:off x="5764593" y="5737890"/>
            <a:ext cx="1676400" cy="40011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链式存储</a:t>
            </a:r>
          </a:p>
        </p:txBody>
      </p:sp>
      <p:cxnSp>
        <p:nvCxnSpPr>
          <p:cNvPr id="11" name="直线箭头连接符 10">
            <a:extLst>
              <a:ext uri="{FF2B5EF4-FFF2-40B4-BE49-F238E27FC236}">
                <a16:creationId xmlns:a16="http://schemas.microsoft.com/office/drawing/2014/main" id="{8DDF2959-4A50-6149-B46C-EEB96A8FE013}"/>
              </a:ext>
            </a:extLst>
          </p:cNvPr>
          <p:cNvCxnSpPr>
            <a:cxnSpLocks/>
          </p:cNvCxnSpPr>
          <p:nvPr/>
        </p:nvCxnSpPr>
        <p:spPr>
          <a:xfrm flipH="1" flipV="1">
            <a:off x="4322618" y="3774895"/>
            <a:ext cx="1306343" cy="49989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线箭头连接符 13">
            <a:extLst>
              <a:ext uri="{FF2B5EF4-FFF2-40B4-BE49-F238E27FC236}">
                <a16:creationId xmlns:a16="http://schemas.microsoft.com/office/drawing/2014/main" id="{AEAB52B5-238C-4E49-B9FA-969F0A232942}"/>
              </a:ext>
            </a:extLst>
          </p:cNvPr>
          <p:cNvCxnSpPr/>
          <p:nvPr/>
        </p:nvCxnSpPr>
        <p:spPr>
          <a:xfrm flipH="1" flipV="1">
            <a:off x="3470564" y="4946073"/>
            <a:ext cx="2158396" cy="97674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2903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1661782" y="914399"/>
            <a:ext cx="88684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ea typeface="Microsoft YaHei" panose="020B0503020204020204" pitchFamily="34" charset="-122"/>
              </a:rPr>
              <a:t>抽象数据类型在</a:t>
            </a:r>
            <a:r>
              <a:rPr kumimoji="1" lang="en-US" altLang="zh-CN" sz="4800" dirty="0">
                <a:ea typeface="Microsoft YaHei" panose="020B0503020204020204" pitchFamily="34" charset="-122"/>
              </a:rPr>
              <a:t>List</a:t>
            </a:r>
            <a:r>
              <a:rPr kumimoji="1" lang="zh-CN" altLang="en-US" sz="4800" dirty="0">
                <a:ea typeface="Microsoft YaHei" panose="020B0503020204020204" pitchFamily="34" charset="-122"/>
              </a:rPr>
              <a:t>中的体现</a:t>
            </a:r>
            <a:endParaRPr kumimoji="1" lang="en-US" altLang="zh-CN" sz="4800" dirty="0">
              <a:ea typeface="Microsoft YaHei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C1B0394-5035-0C4B-8A38-2B1CCA2CFC38}"/>
              </a:ext>
            </a:extLst>
          </p:cNvPr>
          <p:cNvSpPr txBox="1"/>
          <p:nvPr/>
        </p:nvSpPr>
        <p:spPr>
          <a:xfrm>
            <a:off x="1635390" y="2701636"/>
            <a:ext cx="9566010" cy="2243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大家还记得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《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数据结构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》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中，每次介绍一个新的数据结构时候提到的 “抽象类型”吗？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“抽象类型”定义了这个类型的数据结构所需要包含的功能。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让我们看看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Java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定义的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List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里面提供了哪些功能</a:t>
            </a:r>
          </a:p>
        </p:txBody>
      </p:sp>
    </p:spTree>
    <p:extLst>
      <p:ext uri="{BB962C8B-B14F-4D97-AF65-F5344CB8AC3E}">
        <p14:creationId xmlns:p14="http://schemas.microsoft.com/office/powerpoint/2010/main" val="41590340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4866004-43FC-484C-8A5B-E142923BC8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3823" y="298450"/>
            <a:ext cx="7912100" cy="6261100"/>
          </a:xfrm>
          <a:prstGeom prst="rect">
            <a:avLst/>
          </a:prstGeom>
          <a:solidFill>
            <a:schemeClr val="accent2"/>
          </a:solidFill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3814F5C7-1EE8-C34F-90A6-447D540A489B}"/>
              </a:ext>
            </a:extLst>
          </p:cNvPr>
          <p:cNvSpPr txBox="1"/>
          <p:nvPr/>
        </p:nvSpPr>
        <p:spPr>
          <a:xfrm>
            <a:off x="9179215" y="3013501"/>
            <a:ext cx="2452254" cy="830997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注意，</a:t>
            </a:r>
            <a:endParaRPr kumimoji="1" lang="en-US" altLang="zh-CN" sz="2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en-US" altLang="zh-CN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List</a:t>
            </a:r>
            <a:r>
              <a:rPr kumimoji="1"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是一个接口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951BDBC-C5B0-8E40-8A27-22C1BF5D6F9E}"/>
              </a:ext>
            </a:extLst>
          </p:cNvPr>
          <p:cNvSpPr txBox="1"/>
          <p:nvPr/>
        </p:nvSpPr>
        <p:spPr>
          <a:xfrm>
            <a:off x="9179215" y="5257801"/>
            <a:ext cx="2452254" cy="830997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看示例代码 </a:t>
            </a:r>
            <a:r>
              <a:rPr kumimoji="1" lang="en-US" altLang="zh-CN" sz="240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listExample</a:t>
            </a:r>
            <a:r>
              <a:rPr kumimoji="1" lang="en-US" altLang="zh-CN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()</a:t>
            </a:r>
            <a:endParaRPr kumimoji="1" lang="zh-CN" altLang="en-US" sz="2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670736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2520000" y="720000"/>
            <a:ext cx="773582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ea typeface="Microsoft YaHei" panose="020B0503020204020204" pitchFamily="34" charset="-122"/>
              </a:rPr>
              <a:t>9.1</a:t>
            </a:r>
            <a:r>
              <a:rPr kumimoji="1" lang="zh-CN" altLang="en-US" sz="4800" dirty="0">
                <a:ea typeface="Microsoft YaHei" panose="020B0503020204020204" pitchFamily="34" charset="-122"/>
              </a:rPr>
              <a:t> 栈</a:t>
            </a:r>
            <a:r>
              <a:rPr kumimoji="1" lang="en-US" altLang="zh-CN" sz="4800" dirty="0">
                <a:ea typeface="Microsoft YaHei" panose="020B0503020204020204" pitchFamily="34" charset="-122"/>
              </a:rPr>
              <a:t>Stack</a:t>
            </a:r>
          </a:p>
          <a:p>
            <a:pPr algn="ctr"/>
            <a:endParaRPr kumimoji="1" lang="en-US" altLang="zh-CN" sz="4800" dirty="0">
              <a:ea typeface="Microsoft YaHei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C1B0394-5035-0C4B-8A38-2B1CCA2CFC38}"/>
              </a:ext>
            </a:extLst>
          </p:cNvPr>
          <p:cNvSpPr txBox="1"/>
          <p:nvPr/>
        </p:nvSpPr>
        <p:spPr>
          <a:xfrm>
            <a:off x="1761048" y="2624096"/>
            <a:ext cx="9253728" cy="1135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Java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提供了“先进后出”的数据结构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---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栈。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主要方法：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push,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pop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等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.</a:t>
            </a:r>
            <a:endParaRPr kumimoji="1" lang="zh-CN" alt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71F1F78-89DC-1F4C-90B3-399086B65147}"/>
              </a:ext>
            </a:extLst>
          </p:cNvPr>
          <p:cNvSpPr txBox="1"/>
          <p:nvPr/>
        </p:nvSpPr>
        <p:spPr>
          <a:xfrm>
            <a:off x="4468091" y="5007411"/>
            <a:ext cx="4197927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看示例代码 </a:t>
            </a:r>
            <a:r>
              <a:rPr kumimoji="1" lang="en-US" altLang="zh-CN" sz="240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stackExample</a:t>
            </a:r>
            <a:r>
              <a:rPr kumimoji="1" lang="en-US" altLang="zh-CN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()</a:t>
            </a:r>
            <a:endParaRPr kumimoji="1" lang="zh-CN" altLang="en-US" sz="2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923029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2520000" y="720000"/>
            <a:ext cx="77358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ea typeface="Microsoft YaHei" panose="020B0503020204020204" pitchFamily="34" charset="-122"/>
              </a:rPr>
              <a:t>9.2</a:t>
            </a:r>
            <a:r>
              <a:rPr kumimoji="1" lang="zh-CN" altLang="en-US" sz="4800" dirty="0">
                <a:ea typeface="Microsoft YaHei" panose="020B0503020204020204" pitchFamily="34" charset="-122"/>
              </a:rPr>
              <a:t> 队列</a:t>
            </a:r>
            <a:r>
              <a:rPr kumimoji="1" lang="en-US" altLang="zh-CN" sz="4800" dirty="0">
                <a:ea typeface="Microsoft YaHei" panose="020B0503020204020204" pitchFamily="34" charset="-122"/>
              </a:rPr>
              <a:t>Queue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C1B0394-5035-0C4B-8A38-2B1CCA2CFC38}"/>
              </a:ext>
            </a:extLst>
          </p:cNvPr>
          <p:cNvSpPr txBox="1"/>
          <p:nvPr/>
        </p:nvSpPr>
        <p:spPr>
          <a:xfrm>
            <a:off x="1324629" y="2556439"/>
            <a:ext cx="9523479" cy="1135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“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先进先出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”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的数据结构，和数据结构中讲的队列是一样的。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队列在操作系统层面用的很多，比如消息队列，线程处理队列等。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474788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2520000" y="605859"/>
            <a:ext cx="77358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ea typeface="Microsoft YaHei" panose="020B0503020204020204" pitchFamily="34" charset="-122"/>
              </a:rPr>
              <a:t>9.3</a:t>
            </a:r>
            <a:r>
              <a:rPr kumimoji="1" lang="zh-CN" altLang="en-US" sz="4800" dirty="0">
                <a:ea typeface="Microsoft YaHei" panose="020B0503020204020204" pitchFamily="34" charset="-122"/>
              </a:rPr>
              <a:t> 集合</a:t>
            </a:r>
            <a:r>
              <a:rPr kumimoji="1" lang="en-US" altLang="zh-CN" sz="4800" dirty="0">
                <a:ea typeface="Microsoft YaHei" panose="020B0503020204020204" pitchFamily="34" charset="-122"/>
              </a:rPr>
              <a:t>Set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C1B0394-5035-0C4B-8A38-2B1CCA2CFC38}"/>
              </a:ext>
            </a:extLst>
          </p:cNvPr>
          <p:cNvSpPr txBox="1"/>
          <p:nvPr/>
        </p:nvSpPr>
        <p:spPr>
          <a:xfrm>
            <a:off x="1761048" y="2624096"/>
            <a:ext cx="9253728" cy="2797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  </a:t>
            </a:r>
            <a:r>
              <a:rPr kumimoji="1" lang="en-US" altLang="zh-CN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Set </a:t>
            </a:r>
            <a:r>
              <a:rPr kumimoji="1" lang="zh-CN" altLang="en-US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不保存重复的元素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。 如果试图将相同对象的多个实例添加到 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Set 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中，那么它会阻止这种重复行为。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    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Set </a:t>
            </a:r>
            <a:r>
              <a:rPr kumimoji="1" lang="zh-CN" altLang="en-US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最常见的用途是测试归属性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，可以很轻松地询问某个对象是否在一个 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Set 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中。因此，</a:t>
            </a:r>
            <a:r>
              <a:rPr kumimoji="1" lang="zh-CN" altLang="en-US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查找通常是 </a:t>
            </a:r>
            <a:r>
              <a:rPr kumimoji="1" lang="en-US" altLang="zh-CN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Set </a:t>
            </a:r>
            <a:r>
              <a:rPr kumimoji="1" lang="zh-CN" altLang="en-US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最重要的操作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，因此通常会选择 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HashSet 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实现，该实现针对快速查找进行了优化。 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480B46F-AFB9-C248-9FC2-C9123000938C}"/>
              </a:ext>
            </a:extLst>
          </p:cNvPr>
          <p:cNvSpPr txBox="1"/>
          <p:nvPr/>
        </p:nvSpPr>
        <p:spPr>
          <a:xfrm>
            <a:off x="4215246" y="5907167"/>
            <a:ext cx="3761508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看示例代码 </a:t>
            </a:r>
            <a:r>
              <a:rPr kumimoji="1" lang="en-US" altLang="zh-CN" sz="240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setExample</a:t>
            </a:r>
            <a:endParaRPr kumimoji="1" lang="zh-CN" altLang="en-US" sz="2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76208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2603127" y="826749"/>
            <a:ext cx="77358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ea typeface="Microsoft YaHei" panose="020B0503020204020204" pitchFamily="34" charset="-122"/>
              </a:rPr>
              <a:t>9.4</a:t>
            </a:r>
            <a:r>
              <a:rPr kumimoji="1" lang="zh-CN" altLang="en-US" sz="4800" dirty="0">
                <a:ea typeface="Microsoft YaHei" panose="020B0503020204020204" pitchFamily="34" charset="-122"/>
              </a:rPr>
              <a:t> 映射</a:t>
            </a:r>
            <a:r>
              <a:rPr kumimoji="1" lang="en-US" altLang="zh-CN" sz="4800" dirty="0">
                <a:ea typeface="Microsoft YaHei" panose="020B0503020204020204" pitchFamily="34" charset="-122"/>
              </a:rPr>
              <a:t>Map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DAAB2DE3-2949-D049-A801-F989CFD5773A}"/>
              </a:ext>
            </a:extLst>
          </p:cNvPr>
          <p:cNvSpPr/>
          <p:nvPr/>
        </p:nvSpPr>
        <p:spPr>
          <a:xfrm>
            <a:off x="3886200" y="3823855"/>
            <a:ext cx="1059873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dirty="0"/>
              <a:t>中国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E36C29E-4B02-584A-AFCD-A9F820D64B9E}"/>
              </a:ext>
            </a:extLst>
          </p:cNvPr>
          <p:cNvSpPr/>
          <p:nvPr/>
        </p:nvSpPr>
        <p:spPr>
          <a:xfrm>
            <a:off x="3886200" y="4738255"/>
            <a:ext cx="1059873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dirty="0"/>
              <a:t>美国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9B1411F-DA5A-2740-BFCF-1396A1D46402}"/>
              </a:ext>
            </a:extLst>
          </p:cNvPr>
          <p:cNvSpPr/>
          <p:nvPr/>
        </p:nvSpPr>
        <p:spPr>
          <a:xfrm>
            <a:off x="3886200" y="5652655"/>
            <a:ext cx="1059873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dirty="0"/>
              <a:t>德国</a:t>
            </a:r>
          </a:p>
        </p:txBody>
      </p:sp>
      <p:cxnSp>
        <p:nvCxnSpPr>
          <p:cNvPr id="8" name="直线箭头连接符 7">
            <a:extLst>
              <a:ext uri="{FF2B5EF4-FFF2-40B4-BE49-F238E27FC236}">
                <a16:creationId xmlns:a16="http://schemas.microsoft.com/office/drawing/2014/main" id="{88247D5E-3E7E-9C44-9338-D8517DD5D0F5}"/>
              </a:ext>
            </a:extLst>
          </p:cNvPr>
          <p:cNvCxnSpPr>
            <a:stCxn id="3" idx="3"/>
          </p:cNvCxnSpPr>
          <p:nvPr/>
        </p:nvCxnSpPr>
        <p:spPr>
          <a:xfrm>
            <a:off x="4946073" y="4281055"/>
            <a:ext cx="232756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线箭头连接符 8">
            <a:extLst>
              <a:ext uri="{FF2B5EF4-FFF2-40B4-BE49-F238E27FC236}">
                <a16:creationId xmlns:a16="http://schemas.microsoft.com/office/drawing/2014/main" id="{01AB0290-8EB7-E340-938D-7AF67B8F00B1}"/>
              </a:ext>
            </a:extLst>
          </p:cNvPr>
          <p:cNvCxnSpPr/>
          <p:nvPr/>
        </p:nvCxnSpPr>
        <p:spPr>
          <a:xfrm>
            <a:off x="4946073" y="5223164"/>
            <a:ext cx="232756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线箭头连接符 9">
            <a:extLst>
              <a:ext uri="{FF2B5EF4-FFF2-40B4-BE49-F238E27FC236}">
                <a16:creationId xmlns:a16="http://schemas.microsoft.com/office/drawing/2014/main" id="{D12F9BE2-13B1-854F-A690-E7A347701A6E}"/>
              </a:ext>
            </a:extLst>
          </p:cNvPr>
          <p:cNvCxnSpPr/>
          <p:nvPr/>
        </p:nvCxnSpPr>
        <p:spPr>
          <a:xfrm>
            <a:off x="4946072" y="6109855"/>
            <a:ext cx="232756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>
            <a:extLst>
              <a:ext uri="{FF2B5EF4-FFF2-40B4-BE49-F238E27FC236}">
                <a16:creationId xmlns:a16="http://schemas.microsoft.com/office/drawing/2014/main" id="{2F8B65F5-436C-6740-8A2B-3B47C45A9B01}"/>
              </a:ext>
            </a:extLst>
          </p:cNvPr>
          <p:cNvSpPr/>
          <p:nvPr/>
        </p:nvSpPr>
        <p:spPr>
          <a:xfrm>
            <a:off x="7342908" y="3830781"/>
            <a:ext cx="1059873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dirty="0"/>
              <a:t>亚洲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0E30065A-7B3B-0A4C-B47E-374104AB8E0B}"/>
              </a:ext>
            </a:extLst>
          </p:cNvPr>
          <p:cNvSpPr/>
          <p:nvPr/>
        </p:nvSpPr>
        <p:spPr>
          <a:xfrm>
            <a:off x="7342908" y="4745181"/>
            <a:ext cx="1059873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dirty="0"/>
              <a:t>美洲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8148AE64-FB08-3448-B671-2F613109DDFE}"/>
              </a:ext>
            </a:extLst>
          </p:cNvPr>
          <p:cNvSpPr/>
          <p:nvPr/>
        </p:nvSpPr>
        <p:spPr>
          <a:xfrm>
            <a:off x="7342908" y="5659581"/>
            <a:ext cx="1059873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dirty="0"/>
              <a:t>欧洲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D90566E-8745-4D43-B2B2-A58167E25DAC}"/>
              </a:ext>
            </a:extLst>
          </p:cNvPr>
          <p:cNvSpPr txBox="1"/>
          <p:nvPr/>
        </p:nvSpPr>
        <p:spPr>
          <a:xfrm>
            <a:off x="2438400" y="2158719"/>
            <a:ext cx="731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Map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接口中键和值一一映射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. 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可以通过键来获取值</a:t>
            </a:r>
            <a:endParaRPr kumimoji="1" lang="zh-CN" alt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D1713A78-7CE8-8D4A-A70C-004642A74D0F}"/>
              </a:ext>
            </a:extLst>
          </p:cNvPr>
          <p:cNvSpPr txBox="1"/>
          <p:nvPr/>
        </p:nvSpPr>
        <p:spPr>
          <a:xfrm>
            <a:off x="3713784" y="3198167"/>
            <a:ext cx="1377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solidFill>
                  <a:schemeClr val="bg1"/>
                </a:solidFill>
              </a:rPr>
              <a:t>键</a:t>
            </a:r>
            <a:r>
              <a:rPr kumimoji="1" lang="en-US" altLang="zh-CN" sz="2400" dirty="0">
                <a:solidFill>
                  <a:schemeClr val="bg1"/>
                </a:solidFill>
              </a:rPr>
              <a:t>(key)</a:t>
            </a:r>
            <a:endParaRPr kumimoji="1"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1496DDF6-2ACB-B544-8F6A-D6DD866F62C0}"/>
              </a:ext>
            </a:extLst>
          </p:cNvPr>
          <p:cNvSpPr txBox="1"/>
          <p:nvPr/>
        </p:nvSpPr>
        <p:spPr>
          <a:xfrm>
            <a:off x="7121235" y="3198167"/>
            <a:ext cx="1377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solidFill>
                  <a:schemeClr val="bg1"/>
                </a:solidFill>
              </a:rPr>
              <a:t>值</a:t>
            </a:r>
            <a:r>
              <a:rPr kumimoji="1" lang="en-US" altLang="zh-CN" sz="2400" dirty="0">
                <a:solidFill>
                  <a:schemeClr val="bg1"/>
                </a:solidFill>
              </a:rPr>
              <a:t>(value)</a:t>
            </a:r>
            <a:endParaRPr kumimoji="1" lang="zh-CN" alt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75943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2603127" y="826749"/>
            <a:ext cx="77358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ea typeface="Microsoft YaHei" panose="020B0503020204020204" pitchFamily="34" charset="-122"/>
              </a:rPr>
              <a:t>Map</a:t>
            </a:r>
            <a:r>
              <a:rPr kumimoji="1" lang="zh-CN" altLang="en-US" sz="4800" dirty="0">
                <a:ea typeface="Microsoft YaHei" panose="020B0503020204020204" pitchFamily="34" charset="-122"/>
              </a:rPr>
              <a:t>需要注意的一点</a:t>
            </a:r>
            <a:endParaRPr kumimoji="1" lang="en-US" altLang="zh-CN" sz="4800" dirty="0">
              <a:ea typeface="Microsoft YaHei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413DE47-805C-9047-B28F-9B3637AED8A3}"/>
              </a:ext>
            </a:extLst>
          </p:cNvPr>
          <p:cNvSpPr txBox="1"/>
          <p:nvPr/>
        </p:nvSpPr>
        <p:spPr>
          <a:xfrm>
            <a:off x="2535382" y="2576945"/>
            <a:ext cx="818803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Map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建立关系用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put(</a:t>
            </a:r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key,value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),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如果重复几次同样的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key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来存储关系，那么只有最后一次有效。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比如：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map.put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（“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”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,9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map.put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(“a”,10)</a:t>
            </a:r>
          </a:p>
          <a:p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map.put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(“a”,11)</a:t>
            </a:r>
          </a:p>
          <a:p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那么最后 映射关系是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-&gt;11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前面几次被覆盖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无效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</a:p>
          <a:p>
            <a:endParaRPr kumimoji="1" lang="zh-CN" alt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7FF28A5-DD2E-8A4B-BEA6-962230938280}"/>
              </a:ext>
            </a:extLst>
          </p:cNvPr>
          <p:cNvSpPr txBox="1"/>
          <p:nvPr/>
        </p:nvSpPr>
        <p:spPr>
          <a:xfrm>
            <a:off x="3782291" y="5777345"/>
            <a:ext cx="4551218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看示例代码 </a:t>
            </a:r>
            <a:r>
              <a:rPr kumimoji="1" lang="en-US" altLang="zh-CN" sz="240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mapExample</a:t>
            </a:r>
            <a:r>
              <a:rPr kumimoji="1" lang="en-US" altLang="zh-CN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()</a:t>
            </a:r>
            <a:endParaRPr kumimoji="1" lang="zh-CN" altLang="en-US" sz="2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469641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2520000" y="720000"/>
            <a:ext cx="77358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泛型的定义</a:t>
            </a:r>
            <a:endParaRPr kumimoji="1" lang="en-US" altLang="zh-CN" sz="4800" dirty="0">
              <a:ea typeface="Microsoft YaHei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E054F89-5FA8-2F47-8710-58E04A67980C}"/>
              </a:ext>
            </a:extLst>
          </p:cNvPr>
          <p:cNvSpPr txBox="1"/>
          <p:nvPr/>
        </p:nvSpPr>
        <p:spPr>
          <a:xfrm>
            <a:off x="1925640" y="2999232"/>
            <a:ext cx="892454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泛型是程序设计语言的一种特性。允许程序员在强类型程序设计语言中编写代码时定义一些</a:t>
            </a:r>
            <a:r>
              <a:rPr kumimoji="1" lang="zh-CN" altLang="en-US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可变部分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，那些部分在使用前必须作出指明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“泛型”这个术语的含义是“适用于很多类型”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374338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2520000" y="720000"/>
            <a:ext cx="77358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ea typeface="Microsoft YaHei" panose="020B0503020204020204" pitchFamily="34" charset="-122"/>
              </a:rPr>
              <a:t>10.</a:t>
            </a:r>
            <a:r>
              <a:rPr kumimoji="1" lang="zh-CN" altLang="en-US" sz="4800" dirty="0">
                <a:ea typeface="Microsoft YaHei" panose="020B0503020204020204" pitchFamily="34" charset="-122"/>
              </a:rPr>
              <a:t> 迭代器</a:t>
            </a:r>
            <a:r>
              <a:rPr kumimoji="1" lang="en-US" altLang="zh-CN" sz="4800" dirty="0">
                <a:ea typeface="Microsoft YaHei" panose="020B0503020204020204" pitchFamily="34" charset="-122"/>
              </a:rPr>
              <a:t>Iterator</a:t>
            </a:r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C5FC2D10-728A-A94B-9F65-0D0BC460F967}"/>
              </a:ext>
            </a:extLst>
          </p:cNvPr>
          <p:cNvSpPr txBox="1"/>
          <p:nvPr/>
        </p:nvSpPr>
        <p:spPr>
          <a:xfrm>
            <a:off x="1662545" y="2493818"/>
            <a:ext cx="10037618" cy="2243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先有个大致简单的概念：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</a:t>
            </a:r>
            <a:r>
              <a:rPr kumimoji="1" lang="zh-CN" altLang="en-US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是什么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：迭代器是一个接口，可以被不同的类实现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(implement)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</a:t>
            </a:r>
            <a:r>
              <a:rPr kumimoji="1" lang="zh-CN" altLang="en-US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用来干嘛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：用来遍历不同容器，访问容器中的元素，功能和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for(int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i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=0;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i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&lt;10;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i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++)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中的</a:t>
            </a:r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i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下标类似。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557763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423925" y="530817"/>
            <a:ext cx="113801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ea typeface="Microsoft YaHei" panose="020B0503020204020204" pitchFamily="34" charset="-122"/>
              </a:rPr>
              <a:t>为什么要用</a:t>
            </a:r>
            <a:r>
              <a:rPr kumimoji="1" lang="en-US" altLang="zh-CN" sz="4800" dirty="0">
                <a:ea typeface="Microsoft YaHei" panose="020B0503020204020204" pitchFamily="34" charset="-122"/>
              </a:rPr>
              <a:t>iterator</a:t>
            </a:r>
            <a:r>
              <a:rPr kumimoji="1" lang="zh-CN" altLang="en-US" sz="4800" dirty="0">
                <a:ea typeface="Microsoft YaHei" panose="020B0503020204020204" pitchFamily="34" charset="-122"/>
              </a:rPr>
              <a:t>？</a:t>
            </a:r>
            <a:r>
              <a:rPr kumimoji="1" lang="en-US" altLang="zh-CN" sz="4800" dirty="0">
                <a:ea typeface="Microsoft YaHei" panose="020B0503020204020204" pitchFamily="34" charset="-122"/>
              </a:rPr>
              <a:t>---</a:t>
            </a:r>
            <a:r>
              <a:rPr kumimoji="1" lang="zh-CN" altLang="en-US" sz="4800" dirty="0">
                <a:ea typeface="Microsoft YaHei" panose="020B0503020204020204" pitchFamily="34" charset="-122"/>
              </a:rPr>
              <a:t>回顾</a:t>
            </a:r>
            <a:r>
              <a:rPr kumimoji="1" lang="en-US" altLang="zh-CN" sz="4800" dirty="0">
                <a:ea typeface="Microsoft YaHei" panose="020B0503020204020204" pitchFamily="34" charset="-122"/>
              </a:rPr>
              <a:t>4</a:t>
            </a:r>
            <a:r>
              <a:rPr kumimoji="1" lang="zh-CN" altLang="en-US" sz="4800" dirty="0">
                <a:ea typeface="Microsoft YaHei" panose="020B0503020204020204" pitchFamily="34" charset="-122"/>
              </a:rPr>
              <a:t>大数据结构</a:t>
            </a:r>
            <a:endParaRPr kumimoji="1" lang="en-US" altLang="zh-CN" sz="4800" dirty="0">
              <a:ea typeface="Microsoft YaHei" panose="020B0503020204020204" pitchFamily="34" charset="-122"/>
            </a:endParaRPr>
          </a:p>
        </p:txBody>
      </p:sp>
      <p:pic>
        <p:nvPicPr>
          <p:cNvPr id="51" name="图片 50">
            <a:extLst>
              <a:ext uri="{FF2B5EF4-FFF2-40B4-BE49-F238E27FC236}">
                <a16:creationId xmlns:a16="http://schemas.microsoft.com/office/drawing/2014/main" id="{93140E23-FCB2-9C41-AF1E-4CBED66DEA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2802" y="4559298"/>
            <a:ext cx="2925990" cy="2132003"/>
          </a:xfrm>
          <a:prstGeom prst="rect">
            <a:avLst/>
          </a:prstGeom>
        </p:spPr>
      </p:pic>
      <p:pic>
        <p:nvPicPr>
          <p:cNvPr id="52" name="图片 51">
            <a:extLst>
              <a:ext uri="{FF2B5EF4-FFF2-40B4-BE49-F238E27FC236}">
                <a16:creationId xmlns:a16="http://schemas.microsoft.com/office/drawing/2014/main" id="{02305FEF-1EB4-FA4B-8951-F94F3D84CC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39964" y="2012888"/>
            <a:ext cx="3226373" cy="1899510"/>
          </a:xfrm>
          <a:prstGeom prst="rect">
            <a:avLst/>
          </a:prstGeom>
        </p:spPr>
      </p:pic>
      <p:pic>
        <p:nvPicPr>
          <p:cNvPr id="53" name="图片 52">
            <a:extLst>
              <a:ext uri="{FF2B5EF4-FFF2-40B4-BE49-F238E27FC236}">
                <a16:creationId xmlns:a16="http://schemas.microsoft.com/office/drawing/2014/main" id="{F2ABB9D2-0FCD-DB49-9B69-B13984A38D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25665" y="1696247"/>
            <a:ext cx="2882900" cy="2717800"/>
          </a:xfrm>
          <a:prstGeom prst="rect">
            <a:avLst/>
          </a:prstGeom>
        </p:spPr>
      </p:pic>
      <p:pic>
        <p:nvPicPr>
          <p:cNvPr id="54" name="图片 53">
            <a:extLst>
              <a:ext uri="{FF2B5EF4-FFF2-40B4-BE49-F238E27FC236}">
                <a16:creationId xmlns:a16="http://schemas.microsoft.com/office/drawing/2014/main" id="{EE8EEF0D-E63D-C845-BD1B-B2E1C614EB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02826" y="4188909"/>
            <a:ext cx="3226374" cy="2669091"/>
          </a:xfrm>
          <a:prstGeom prst="rect">
            <a:avLst/>
          </a:prstGeom>
        </p:spPr>
      </p:pic>
      <p:sp>
        <p:nvSpPr>
          <p:cNvPr id="55" name="文本框 54">
            <a:extLst>
              <a:ext uri="{FF2B5EF4-FFF2-40B4-BE49-F238E27FC236}">
                <a16:creationId xmlns:a16="http://schemas.microsoft.com/office/drawing/2014/main" id="{9EB9578F-AC94-134F-A7D5-1CFAFBD3C086}"/>
              </a:ext>
            </a:extLst>
          </p:cNvPr>
          <p:cNvSpPr txBox="1"/>
          <p:nvPr/>
        </p:nvSpPr>
        <p:spPr>
          <a:xfrm>
            <a:off x="249382" y="2731810"/>
            <a:ext cx="1553444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线性</a:t>
            </a:r>
            <a:r>
              <a:rPr kumimoji="1" lang="en-US" altLang="zh-CN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(list)</a:t>
            </a:r>
            <a:endParaRPr kumimoji="1" lang="zh-CN" altLang="en-US" sz="2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06C85BA4-0DB2-7F46-9207-F11501746ECD}"/>
              </a:ext>
            </a:extLst>
          </p:cNvPr>
          <p:cNvSpPr txBox="1"/>
          <p:nvPr/>
        </p:nvSpPr>
        <p:spPr>
          <a:xfrm>
            <a:off x="423925" y="5394468"/>
            <a:ext cx="1246909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图形</a:t>
            </a: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07209685-61D0-6843-9272-7894A32AA88D}"/>
              </a:ext>
            </a:extLst>
          </p:cNvPr>
          <p:cNvSpPr txBox="1"/>
          <p:nvPr/>
        </p:nvSpPr>
        <p:spPr>
          <a:xfrm>
            <a:off x="10571779" y="2628122"/>
            <a:ext cx="1416812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集合</a:t>
            </a:r>
            <a:r>
              <a:rPr kumimoji="1" lang="en-US" altLang="zh-CN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(set</a:t>
            </a:r>
            <a:r>
              <a:rPr kumimoji="1"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B28B3B59-B0EF-E24E-9A85-8891F0F7F18D}"/>
              </a:ext>
            </a:extLst>
          </p:cNvPr>
          <p:cNvSpPr txBox="1"/>
          <p:nvPr/>
        </p:nvSpPr>
        <p:spPr>
          <a:xfrm>
            <a:off x="10741682" y="5394468"/>
            <a:ext cx="1246909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树形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232FC3F-94D3-CF48-9CE5-34AEA10AA790}"/>
              </a:ext>
            </a:extLst>
          </p:cNvPr>
          <p:cNvSpPr txBox="1"/>
          <p:nvPr/>
        </p:nvSpPr>
        <p:spPr>
          <a:xfrm>
            <a:off x="2244436" y="1537855"/>
            <a:ext cx="2140528" cy="4750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22476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2520000" y="720000"/>
            <a:ext cx="77358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ea typeface="Microsoft YaHei" panose="020B0503020204020204" pitchFamily="34" charset="-122"/>
              </a:rPr>
              <a:t>遍历访问方式对比思考</a:t>
            </a:r>
            <a:endParaRPr kumimoji="1" lang="en-US" altLang="zh-CN" sz="4800" dirty="0">
              <a:ea typeface="Microsoft YaHei" panose="020B0503020204020204" pitchFamily="34" charset="-122"/>
            </a:endParaRP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19999FE0-DB12-1540-8F1D-F56B027CD5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7792666"/>
              </p:ext>
            </p:extLst>
          </p:nvPr>
        </p:nvGraphicFramePr>
        <p:xfrm>
          <a:off x="0" y="1799213"/>
          <a:ext cx="8915400" cy="50479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6661">
                  <a:extLst>
                    <a:ext uri="{9D8B030D-6E8A-4147-A177-3AD203B41FA5}">
                      <a16:colId xmlns:a16="http://schemas.microsoft.com/office/drawing/2014/main" val="3533345617"/>
                    </a:ext>
                  </a:extLst>
                </a:gridCol>
                <a:gridCol w="2325417">
                  <a:extLst>
                    <a:ext uri="{9D8B030D-6E8A-4147-A177-3AD203B41FA5}">
                      <a16:colId xmlns:a16="http://schemas.microsoft.com/office/drawing/2014/main" val="524395798"/>
                    </a:ext>
                  </a:extLst>
                </a:gridCol>
                <a:gridCol w="2196661">
                  <a:extLst>
                    <a:ext uri="{9D8B030D-6E8A-4147-A177-3AD203B41FA5}">
                      <a16:colId xmlns:a16="http://schemas.microsoft.com/office/drawing/2014/main" val="1714446925"/>
                    </a:ext>
                  </a:extLst>
                </a:gridCol>
                <a:gridCol w="2196661">
                  <a:extLst>
                    <a:ext uri="{9D8B030D-6E8A-4147-A177-3AD203B41FA5}">
                      <a16:colId xmlns:a16="http://schemas.microsoft.com/office/drawing/2014/main" val="1351530721"/>
                    </a:ext>
                  </a:extLst>
                </a:gridCol>
              </a:tblGrid>
              <a:tr h="650208">
                <a:tc>
                  <a:txBody>
                    <a:bodyPr/>
                    <a:lstStyle/>
                    <a:p>
                      <a:endParaRPr lang="zh-CN" altLang="en-US" sz="20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获取第一个元素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 下一个元素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访问是否到尽头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752466"/>
                  </a:ext>
                </a:extLst>
              </a:tr>
              <a:tr h="1215607">
                <a:tc>
                  <a:txBody>
                    <a:bodyPr/>
                    <a:lstStyle/>
                    <a:p>
                      <a:r>
                        <a:rPr lang="en-US" altLang="zh-CN" sz="20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List</a:t>
                      </a:r>
                      <a:endParaRPr lang="zh-CN" altLang="en-US" sz="20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457200" indent="-457200">
                        <a:buFont typeface="+mj-lt"/>
                        <a:buAutoNum type="arabicPeriod"/>
                      </a:pPr>
                      <a:r>
                        <a:rPr lang="zh-CN" altLang="en-US" sz="20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连续存储：</a:t>
                      </a:r>
                      <a:r>
                        <a:rPr lang="en-US" altLang="zh-CN" sz="20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get(0)</a:t>
                      </a:r>
                    </a:p>
                    <a:p>
                      <a:pPr marL="457200" indent="-457200">
                        <a:buFont typeface="+mj-lt"/>
                        <a:buAutoNum type="arabicPeriod"/>
                      </a:pPr>
                      <a:r>
                        <a:rPr lang="zh-CN" altLang="en-US" sz="20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链式存储： </a:t>
                      </a:r>
                      <a:r>
                        <a:rPr lang="en-US" altLang="zh-CN" sz="20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head</a:t>
                      </a:r>
                      <a:r>
                        <a:rPr lang="zh-CN" altLang="en-US" sz="20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指针</a:t>
                      </a:r>
                      <a:endParaRPr lang="en-US" altLang="zh-CN" sz="20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457200" indent="-457200">
                        <a:buFont typeface="+mj-lt"/>
                        <a:buAutoNum type="arabicPeriod"/>
                      </a:pPr>
                      <a:r>
                        <a:rPr lang="zh-CN" altLang="en-US" sz="20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连续存储</a:t>
                      </a:r>
                      <a:r>
                        <a:rPr lang="en-US" altLang="zh-CN" sz="2000" dirty="0" err="1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i</a:t>
                      </a:r>
                      <a:r>
                        <a:rPr lang="en-US" altLang="zh-CN" sz="20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++</a:t>
                      </a:r>
                      <a:r>
                        <a:rPr lang="zh-CN" altLang="en-US" sz="20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 </a:t>
                      </a:r>
                      <a:endParaRPr lang="en-US" altLang="zh-CN" sz="20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  <a:p>
                      <a:pPr marL="457200" indent="-457200">
                        <a:buFont typeface="+mj-lt"/>
                        <a:buAutoNum type="arabicPeriod"/>
                      </a:pPr>
                      <a:r>
                        <a:rPr lang="zh-CN" altLang="en-US" sz="20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链式存储</a:t>
                      </a:r>
                      <a:r>
                        <a:rPr lang="en-US" altLang="zh-CN" sz="20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next()</a:t>
                      </a:r>
                      <a:endParaRPr lang="zh-CN" altLang="en-US" sz="20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457200" indent="-457200">
                        <a:buFont typeface="+mj-lt"/>
                        <a:buAutoNum type="arabicPeriod"/>
                      </a:pPr>
                      <a:r>
                        <a:rPr lang="zh-CN" altLang="en-US" sz="20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连续存储 </a:t>
                      </a:r>
                      <a:r>
                        <a:rPr lang="en-US" altLang="zh-CN" sz="2000" dirty="0" err="1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i</a:t>
                      </a:r>
                      <a:r>
                        <a:rPr lang="en-US" altLang="zh-CN" sz="20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&lt;</a:t>
                      </a:r>
                      <a:r>
                        <a:rPr lang="zh-CN" altLang="en-US" sz="20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数组长度</a:t>
                      </a:r>
                      <a:endParaRPr lang="en-US" altLang="zh-CN" sz="20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  <a:p>
                      <a:pPr marL="457200" indent="-457200">
                        <a:buFont typeface="+mj-lt"/>
                        <a:buAutoNum type="arabicPeriod"/>
                      </a:pPr>
                      <a:r>
                        <a:rPr lang="zh-CN" altLang="en-US" sz="20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链式存储 </a:t>
                      </a:r>
                      <a:r>
                        <a:rPr lang="en-US" altLang="zh-CN" sz="20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next</a:t>
                      </a:r>
                      <a:r>
                        <a:rPr lang="zh-CN" altLang="en-US" sz="20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 </a:t>
                      </a:r>
                      <a:r>
                        <a:rPr lang="en-US" altLang="zh-CN" sz="20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==null?</a:t>
                      </a:r>
                      <a:endParaRPr lang="zh-CN" altLang="en-US" sz="20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6322759"/>
                  </a:ext>
                </a:extLst>
              </a:tr>
              <a:tr h="932908">
                <a:tc>
                  <a:txBody>
                    <a:bodyPr/>
                    <a:lstStyle/>
                    <a:p>
                      <a:r>
                        <a:rPr lang="en-US" altLang="zh-CN" sz="20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Set</a:t>
                      </a:r>
                      <a:endParaRPr lang="zh-CN" altLang="en-US" sz="20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000" dirty="0">
                          <a:solidFill>
                            <a:srgbClr val="FF0000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结构不一样，是否合适用下标？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0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 </a:t>
                      </a:r>
                      <a:r>
                        <a:rPr lang="en-US" altLang="zh-CN" sz="2000" dirty="0" err="1">
                          <a:solidFill>
                            <a:srgbClr val="FF0000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i</a:t>
                      </a:r>
                      <a:r>
                        <a:rPr lang="en-US" altLang="zh-CN" sz="2000" dirty="0">
                          <a:solidFill>
                            <a:srgbClr val="FF0000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++</a:t>
                      </a:r>
                      <a:r>
                        <a:rPr lang="zh-CN" altLang="en-US" sz="2000" dirty="0">
                          <a:solidFill>
                            <a:srgbClr val="FF0000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 可以吗？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000" dirty="0">
                          <a:solidFill>
                            <a:srgbClr val="FF0000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结构不一样，判断逻辑和</a:t>
                      </a:r>
                      <a:r>
                        <a:rPr lang="en-US" altLang="zh-CN" sz="2000" dirty="0">
                          <a:solidFill>
                            <a:srgbClr val="FF0000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list</a:t>
                      </a:r>
                      <a:r>
                        <a:rPr lang="zh-CN" altLang="en-US" sz="2000" dirty="0">
                          <a:solidFill>
                            <a:srgbClr val="FF0000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会不一样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4795296"/>
                  </a:ext>
                </a:extLst>
              </a:tr>
              <a:tr h="1215607">
                <a:tc>
                  <a:txBody>
                    <a:bodyPr/>
                    <a:lstStyle/>
                    <a:p>
                      <a:r>
                        <a:rPr lang="zh-CN" altLang="en-US" sz="20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树形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000" dirty="0">
                          <a:solidFill>
                            <a:srgbClr val="FF0000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结构不一样，是否合适用下标？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dirty="0" err="1">
                          <a:solidFill>
                            <a:srgbClr val="FF0000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i</a:t>
                      </a:r>
                      <a:r>
                        <a:rPr lang="en-US" altLang="zh-CN" sz="2000" dirty="0">
                          <a:solidFill>
                            <a:srgbClr val="FF0000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++</a:t>
                      </a:r>
                      <a:r>
                        <a:rPr lang="zh-CN" altLang="en-US" sz="2000" dirty="0">
                          <a:solidFill>
                            <a:srgbClr val="FF0000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可以吗？</a:t>
                      </a:r>
                      <a:endParaRPr lang="en-US" altLang="zh-CN" sz="2000" dirty="0">
                        <a:solidFill>
                          <a:srgbClr val="FF0000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  <a:p>
                      <a:r>
                        <a:rPr lang="en-US" altLang="zh-CN" sz="2000" dirty="0">
                          <a:solidFill>
                            <a:srgbClr val="FF0000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Next()</a:t>
                      </a:r>
                      <a:r>
                        <a:rPr lang="zh-CN" altLang="en-US" sz="2000" dirty="0">
                          <a:solidFill>
                            <a:srgbClr val="FF0000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 和</a:t>
                      </a:r>
                      <a:r>
                        <a:rPr lang="en-US" altLang="zh-CN" sz="2000" dirty="0">
                          <a:solidFill>
                            <a:srgbClr val="FF0000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List</a:t>
                      </a:r>
                      <a:r>
                        <a:rPr lang="zh-CN" altLang="en-US" sz="2000" dirty="0">
                          <a:solidFill>
                            <a:srgbClr val="FF0000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的</a:t>
                      </a:r>
                      <a:r>
                        <a:rPr lang="en-US" altLang="zh-CN" sz="2000" dirty="0">
                          <a:solidFill>
                            <a:srgbClr val="FF0000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next</a:t>
                      </a:r>
                      <a:r>
                        <a:rPr lang="zh-CN" altLang="en-US" sz="2000" dirty="0">
                          <a:solidFill>
                            <a:srgbClr val="FF0000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实现细节一样吗？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000" dirty="0">
                          <a:solidFill>
                            <a:srgbClr val="FF0000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结构不一样，判断逻辑和</a:t>
                      </a:r>
                      <a:r>
                        <a:rPr lang="en-US" altLang="zh-CN" sz="2000" dirty="0">
                          <a:solidFill>
                            <a:srgbClr val="FF0000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list</a:t>
                      </a:r>
                      <a:r>
                        <a:rPr lang="zh-CN" altLang="en-US" sz="2000" dirty="0">
                          <a:solidFill>
                            <a:srgbClr val="FF0000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 会不一样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3523356"/>
                  </a:ext>
                </a:extLst>
              </a:tr>
              <a:tr h="770573">
                <a:tc>
                  <a:txBody>
                    <a:bodyPr/>
                    <a:lstStyle/>
                    <a:p>
                      <a:r>
                        <a:rPr lang="zh-CN" altLang="en-US" sz="20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图形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000" dirty="0">
                          <a:solidFill>
                            <a:srgbClr val="FF0000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暂时认为未知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dirty="0">
                          <a:solidFill>
                            <a:srgbClr val="FF0000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暂时认为未知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dirty="0">
                          <a:solidFill>
                            <a:srgbClr val="FF0000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暂时认为未知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6020835"/>
                  </a:ext>
                </a:extLst>
              </a:tr>
            </a:tbl>
          </a:graphicData>
        </a:graphic>
      </p:graphicFrame>
      <p:sp>
        <p:nvSpPr>
          <p:cNvPr id="3" name="文本框 2">
            <a:extLst>
              <a:ext uri="{FF2B5EF4-FFF2-40B4-BE49-F238E27FC236}">
                <a16:creationId xmlns:a16="http://schemas.microsoft.com/office/drawing/2014/main" id="{5E969FD7-702B-1B45-B7B0-54043E13770B}"/>
              </a:ext>
            </a:extLst>
          </p:cNvPr>
          <p:cNvSpPr txBox="1"/>
          <p:nvPr/>
        </p:nvSpPr>
        <p:spPr>
          <a:xfrm>
            <a:off x="9231085" y="4082143"/>
            <a:ext cx="2721429" cy="193899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对于不同的数据结构，能否抽取共同的逻辑，让外界访问这些容器类的时候有统一的方式，而不管其内部的实现细节呢？</a:t>
            </a:r>
          </a:p>
        </p:txBody>
      </p:sp>
      <p:pic>
        <p:nvPicPr>
          <p:cNvPr id="6" name="图形 5" descr="有想法的人">
            <a:extLst>
              <a:ext uri="{FF2B5EF4-FFF2-40B4-BE49-F238E27FC236}">
                <a16:creationId xmlns:a16="http://schemas.microsoft.com/office/drawing/2014/main" id="{E793C0E6-C21F-824C-AC77-3C3EFE3916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231085" y="277585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882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423925" y="530817"/>
            <a:ext cx="113801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ea typeface="Microsoft YaHei" panose="020B0503020204020204" pitchFamily="34" charset="-122"/>
              </a:rPr>
              <a:t>迭代器是外界访问容器的中介</a:t>
            </a:r>
            <a:endParaRPr kumimoji="1" lang="en-US" altLang="zh-CN" sz="4800" dirty="0">
              <a:ea typeface="Microsoft YaHei" panose="020B0503020204020204" pitchFamily="34" charset="-122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04FD1722-535F-C249-85E1-7CC86867DBEA}"/>
              </a:ext>
            </a:extLst>
          </p:cNvPr>
          <p:cNvSpPr/>
          <p:nvPr/>
        </p:nvSpPr>
        <p:spPr>
          <a:xfrm>
            <a:off x="5430981" y="2930236"/>
            <a:ext cx="2410691" cy="18080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迭代器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CDACEEB6-5902-F14D-ACAA-AB273CA02976}"/>
              </a:ext>
            </a:extLst>
          </p:cNvPr>
          <p:cNvSpPr/>
          <p:nvPr/>
        </p:nvSpPr>
        <p:spPr>
          <a:xfrm>
            <a:off x="9324110" y="2930235"/>
            <a:ext cx="2098962" cy="18080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外界遍历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7065C0CD-BAA7-D946-90C7-0B367A79ADA2}"/>
              </a:ext>
            </a:extLst>
          </p:cNvPr>
          <p:cNvSpPr/>
          <p:nvPr/>
        </p:nvSpPr>
        <p:spPr>
          <a:xfrm>
            <a:off x="1953486" y="4297150"/>
            <a:ext cx="893620" cy="8309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Stack</a:t>
            </a:r>
            <a:endParaRPr kumimoji="1" lang="zh-CN" altLang="en-US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4764DC90-4B35-D745-94D2-849AB6C44D5F}"/>
              </a:ext>
            </a:extLst>
          </p:cNvPr>
          <p:cNvSpPr/>
          <p:nvPr/>
        </p:nvSpPr>
        <p:spPr>
          <a:xfrm>
            <a:off x="1974270" y="2930235"/>
            <a:ext cx="893620" cy="8309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Set</a:t>
            </a:r>
            <a:endParaRPr kumimoji="1" lang="zh-CN" altLang="en-US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5A2CCBFC-9C38-014A-BDAF-63BBF064902F}"/>
              </a:ext>
            </a:extLst>
          </p:cNvPr>
          <p:cNvSpPr/>
          <p:nvPr/>
        </p:nvSpPr>
        <p:spPr>
          <a:xfrm>
            <a:off x="1974270" y="1595651"/>
            <a:ext cx="893620" cy="8309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List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56C4EFC5-3E1F-9E4B-BAEF-F3A15457C1A7}"/>
              </a:ext>
            </a:extLst>
          </p:cNvPr>
          <p:cNvSpPr/>
          <p:nvPr/>
        </p:nvSpPr>
        <p:spPr>
          <a:xfrm>
            <a:off x="1974270" y="5664065"/>
            <a:ext cx="893620" cy="830998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其他容器</a:t>
            </a:r>
          </a:p>
        </p:txBody>
      </p:sp>
      <p:cxnSp>
        <p:nvCxnSpPr>
          <p:cNvPr id="10" name="直线箭头连接符 9">
            <a:extLst>
              <a:ext uri="{FF2B5EF4-FFF2-40B4-BE49-F238E27FC236}">
                <a16:creationId xmlns:a16="http://schemas.microsoft.com/office/drawing/2014/main" id="{FBF4026A-F232-D244-B63A-34CD0D971F34}"/>
              </a:ext>
            </a:extLst>
          </p:cNvPr>
          <p:cNvCxnSpPr>
            <a:stCxn id="22" idx="3"/>
            <a:endCxn id="17" idx="1"/>
          </p:cNvCxnSpPr>
          <p:nvPr/>
        </p:nvCxnSpPr>
        <p:spPr>
          <a:xfrm>
            <a:off x="2867890" y="2011150"/>
            <a:ext cx="2563091" cy="1823096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线箭头连接符 11">
            <a:extLst>
              <a:ext uri="{FF2B5EF4-FFF2-40B4-BE49-F238E27FC236}">
                <a16:creationId xmlns:a16="http://schemas.microsoft.com/office/drawing/2014/main" id="{B865AFEE-4390-B446-97E4-C58D03E7F891}"/>
              </a:ext>
            </a:extLst>
          </p:cNvPr>
          <p:cNvCxnSpPr>
            <a:stCxn id="21" idx="3"/>
            <a:endCxn id="17" idx="1"/>
          </p:cNvCxnSpPr>
          <p:nvPr/>
        </p:nvCxnSpPr>
        <p:spPr>
          <a:xfrm>
            <a:off x="2867890" y="3345734"/>
            <a:ext cx="2563091" cy="488512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线箭头连接符 13">
            <a:extLst>
              <a:ext uri="{FF2B5EF4-FFF2-40B4-BE49-F238E27FC236}">
                <a16:creationId xmlns:a16="http://schemas.microsoft.com/office/drawing/2014/main" id="{AC196566-760F-3747-AF10-0E35265348A3}"/>
              </a:ext>
            </a:extLst>
          </p:cNvPr>
          <p:cNvCxnSpPr>
            <a:stCxn id="19" idx="3"/>
            <a:endCxn id="17" idx="1"/>
          </p:cNvCxnSpPr>
          <p:nvPr/>
        </p:nvCxnSpPr>
        <p:spPr>
          <a:xfrm flipV="1">
            <a:off x="2847106" y="3834246"/>
            <a:ext cx="2583875" cy="878403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线箭头连接符 15">
            <a:extLst>
              <a:ext uri="{FF2B5EF4-FFF2-40B4-BE49-F238E27FC236}">
                <a16:creationId xmlns:a16="http://schemas.microsoft.com/office/drawing/2014/main" id="{D8412893-66C3-4C49-B817-1A8B3809D53F}"/>
              </a:ext>
            </a:extLst>
          </p:cNvPr>
          <p:cNvCxnSpPr>
            <a:stCxn id="23" idx="3"/>
            <a:endCxn id="17" idx="1"/>
          </p:cNvCxnSpPr>
          <p:nvPr/>
        </p:nvCxnSpPr>
        <p:spPr>
          <a:xfrm flipV="1">
            <a:off x="2867890" y="3834246"/>
            <a:ext cx="2563091" cy="2245318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线箭头连接符 28">
            <a:extLst>
              <a:ext uri="{FF2B5EF4-FFF2-40B4-BE49-F238E27FC236}">
                <a16:creationId xmlns:a16="http://schemas.microsoft.com/office/drawing/2014/main" id="{BE16BFC1-CE48-5A41-9F7E-67BFD8C1366F}"/>
              </a:ext>
            </a:extLst>
          </p:cNvPr>
          <p:cNvCxnSpPr>
            <a:stCxn id="18" idx="1"/>
            <a:endCxn id="17" idx="3"/>
          </p:cNvCxnSpPr>
          <p:nvPr/>
        </p:nvCxnSpPr>
        <p:spPr>
          <a:xfrm flipH="1">
            <a:off x="7841672" y="3834245"/>
            <a:ext cx="1482438" cy="1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>
            <a:extLst>
              <a:ext uri="{FF2B5EF4-FFF2-40B4-BE49-F238E27FC236}">
                <a16:creationId xmlns:a16="http://schemas.microsoft.com/office/drawing/2014/main" id="{301E2573-EEC6-9C4E-9335-B13551A6932A}"/>
              </a:ext>
            </a:extLst>
          </p:cNvPr>
          <p:cNvSpPr txBox="1"/>
          <p:nvPr/>
        </p:nvSpPr>
        <p:spPr>
          <a:xfrm>
            <a:off x="5077692" y="5168830"/>
            <a:ext cx="5569528" cy="1631216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我</a:t>
            </a:r>
            <a:r>
              <a:rPr kumimoji="1" lang="en-US" altLang="zh-CN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kumimoji="1" lang="zh-CN" altLang="en-US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外界</a:t>
            </a:r>
            <a:r>
              <a:rPr kumimoji="1" lang="en-US" altLang="zh-CN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r>
              <a:rPr kumimoji="1" lang="zh-CN" altLang="en-US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不管你的容器是怎么存数据的</a:t>
            </a:r>
            <a:r>
              <a:rPr kumimoji="1" lang="en-US" altLang="zh-CN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kumimoji="1" lang="zh-CN" altLang="en-US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细节</a:t>
            </a:r>
            <a:r>
              <a:rPr kumimoji="1" lang="en-US" altLang="zh-CN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r>
              <a:rPr kumimoji="1" lang="zh-CN" altLang="en-US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，外界最关心下面</a:t>
            </a:r>
            <a:r>
              <a:rPr kumimoji="1" lang="en-US" altLang="zh-CN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kumimoji="1" lang="zh-CN" altLang="en-US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方面：</a:t>
            </a:r>
            <a:endParaRPr kumimoji="1" lang="en-US" altLang="zh-CN" sz="20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buFont typeface="+mj-lt"/>
              <a:buAutoNum type="arabicPeriod"/>
            </a:pPr>
            <a:r>
              <a:rPr kumimoji="1" lang="zh-CN" altLang="en-US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第一个元素在哪里</a:t>
            </a:r>
            <a:endParaRPr kumimoji="1" lang="en-US" altLang="zh-CN" sz="20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buFont typeface="+mj-lt"/>
              <a:buAutoNum type="arabicPeriod"/>
            </a:pPr>
            <a:r>
              <a:rPr kumimoji="1" lang="zh-CN" altLang="en-US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下一个元素怎么访问</a:t>
            </a:r>
            <a:endParaRPr kumimoji="1" lang="en-US" altLang="zh-CN" sz="20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buFont typeface="+mj-lt"/>
              <a:buAutoNum type="arabicPeriod"/>
            </a:pPr>
            <a:r>
              <a:rPr kumimoji="1" lang="zh-CN" altLang="en-US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访问是否已经到头</a:t>
            </a:r>
          </a:p>
        </p:txBody>
      </p:sp>
    </p:spTree>
    <p:extLst>
      <p:ext uri="{BB962C8B-B14F-4D97-AF65-F5344CB8AC3E}">
        <p14:creationId xmlns:p14="http://schemas.microsoft.com/office/powerpoint/2010/main" val="22446239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423925" y="530817"/>
            <a:ext cx="113801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ea typeface="Microsoft YaHei" panose="020B0503020204020204" pitchFamily="34" charset="-122"/>
              </a:rPr>
              <a:t>如何让一个类具备用迭代器遍历的功能</a:t>
            </a:r>
            <a:endParaRPr kumimoji="1" lang="en-US" altLang="zh-CN" sz="4800" dirty="0">
              <a:ea typeface="Microsoft YaHei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02AD8E5-8EA4-C042-9918-78841C1A6DCA}"/>
              </a:ext>
            </a:extLst>
          </p:cNvPr>
          <p:cNvSpPr txBox="1"/>
          <p:nvPr/>
        </p:nvSpPr>
        <p:spPr>
          <a:xfrm>
            <a:off x="1448479" y="2867891"/>
            <a:ext cx="9331037" cy="2243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Tx/>
              <a:buAutoNum type="arabicPeriod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定义自己的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Iterator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，这个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Iterator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实现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Iterator&lt;E&gt;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接口。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这个类要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implements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Iterable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&lt;E&gt;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接口，重写其中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iterator()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这个方法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返回自己定义的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Iterator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（</a:t>
            </a:r>
            <a:r>
              <a:rPr kumimoji="1" lang="zh-CN" altLang="en-US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告诉调用者，我这个容器可以用迭代器访问，迭代器就是在第</a:t>
            </a:r>
            <a:r>
              <a:rPr kumimoji="1" lang="en-US" altLang="zh-CN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kumimoji="1" lang="zh-CN" altLang="en-US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步定义的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065097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423925" y="530817"/>
            <a:ext cx="113801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ea typeface="Microsoft YaHei" panose="020B0503020204020204" pitchFamily="34" charset="-122"/>
              </a:rPr>
              <a:t>1.</a:t>
            </a:r>
            <a:r>
              <a:rPr kumimoji="1" lang="zh-CN" altLang="en-US" sz="4800" dirty="0">
                <a:ea typeface="Microsoft YaHei" panose="020B0503020204020204" pitchFamily="34" charset="-122"/>
              </a:rPr>
              <a:t> 定义自己的</a:t>
            </a:r>
            <a:r>
              <a:rPr kumimoji="1" lang="en-US" altLang="zh-CN" sz="4800" dirty="0">
                <a:ea typeface="Microsoft YaHei" panose="020B0503020204020204" pitchFamily="34" charset="-122"/>
              </a:rPr>
              <a:t>Iterator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02AD8E5-8EA4-C042-9918-78841C1A6DCA}"/>
              </a:ext>
            </a:extLst>
          </p:cNvPr>
          <p:cNvSpPr txBox="1"/>
          <p:nvPr/>
        </p:nvSpPr>
        <p:spPr>
          <a:xfrm>
            <a:off x="893619" y="3013364"/>
            <a:ext cx="274320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2..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定义自己的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Iterator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，实现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Iterator&lt;E&gt;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接口</a:t>
            </a:r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buFont typeface="+mj-ea"/>
              <a:buAutoNum type="circleNumDbPlain"/>
            </a:pPr>
            <a:r>
              <a:rPr kumimoji="1" lang="en-US" altLang="zh-CN" sz="2000" dirty="0" err="1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hasNext</a:t>
            </a:r>
            <a:r>
              <a:rPr kumimoji="1" lang="en-US" altLang="zh-CN" sz="20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() 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检查容器中是否还有元素。</a:t>
            </a:r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buFont typeface="+mj-ea"/>
              <a:buAutoNum type="circleNumDbPlain"/>
            </a:pPr>
            <a:r>
              <a:rPr kumimoji="1" lang="en-US" altLang="zh-CN" sz="20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next() 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获得容器中的下一个元素。</a:t>
            </a:r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buFont typeface="+mj-ea"/>
              <a:buAutoNum type="circleNumDbPlain"/>
            </a:pPr>
            <a:r>
              <a:rPr kumimoji="1" lang="en-US" altLang="zh-CN" sz="20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remove()</a:t>
            </a:r>
            <a:r>
              <a:rPr kumimoji="1" lang="zh-CN" altLang="en-US" sz="20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删除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iterator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指向的元素</a:t>
            </a:r>
          </a:p>
          <a:p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394FB5D-9EAD-0F43-AD88-1F599087A4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1446" y="2161307"/>
            <a:ext cx="7372626" cy="4406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3492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423925" y="530817"/>
            <a:ext cx="113801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ea typeface="Microsoft YaHei" panose="020B0503020204020204" pitchFamily="34" charset="-122"/>
              </a:rPr>
              <a:t>2.</a:t>
            </a:r>
            <a:r>
              <a:rPr kumimoji="1" lang="zh-CN" altLang="en-US" sz="4800" dirty="0">
                <a:ea typeface="Microsoft YaHei" panose="020B0503020204020204" pitchFamily="34" charset="-122"/>
              </a:rPr>
              <a:t> 实现 </a:t>
            </a:r>
            <a:r>
              <a:rPr kumimoji="1" lang="en-US" altLang="zh-CN" sz="4800" dirty="0" err="1">
                <a:ea typeface="Microsoft YaHei" panose="020B0503020204020204" pitchFamily="34" charset="-122"/>
              </a:rPr>
              <a:t>Iterable</a:t>
            </a:r>
            <a:r>
              <a:rPr kumimoji="1" lang="zh-CN" altLang="en-US" sz="4800" dirty="0">
                <a:ea typeface="Microsoft YaHei" panose="020B0503020204020204" pitchFamily="34" charset="-122"/>
              </a:rPr>
              <a:t>接口</a:t>
            </a:r>
            <a:endParaRPr kumimoji="1" lang="en-US" altLang="zh-CN" sz="4800" dirty="0">
              <a:ea typeface="Microsoft YaHei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02AD8E5-8EA4-C042-9918-78841C1A6DCA}"/>
              </a:ext>
            </a:extLst>
          </p:cNvPr>
          <p:cNvSpPr txBox="1"/>
          <p:nvPr/>
        </p:nvSpPr>
        <p:spPr>
          <a:xfrm>
            <a:off x="1579418" y="2244436"/>
            <a:ext cx="93310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要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implements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Iterable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&lt;E&gt;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接口，其中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iterator()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这个方法是最重要的。返回第一步自定义的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Iterator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9076E10-E3B0-BF45-815D-7EA107FBD8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7527" y="3782568"/>
            <a:ext cx="8241634" cy="2068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8895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423925" y="530817"/>
            <a:ext cx="113801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>
                <a:ea typeface="Microsoft YaHei" panose="020B0503020204020204" pitchFamily="34" charset="-122"/>
              </a:rPr>
              <a:t> </a:t>
            </a:r>
            <a:r>
              <a:rPr kumimoji="1" lang="zh-CN" altLang="en-US" sz="4800" dirty="0">
                <a:ea typeface="Microsoft YaHei" panose="020B0503020204020204" pitchFamily="34" charset="-122"/>
              </a:rPr>
              <a:t>扩展： </a:t>
            </a:r>
            <a:r>
              <a:rPr kumimoji="1" lang="en-US" altLang="zh-CN" sz="4800" dirty="0" err="1">
                <a:ea typeface="Microsoft YaHei" panose="020B0503020204020204" pitchFamily="34" charset="-122"/>
              </a:rPr>
              <a:t>Iterable</a:t>
            </a:r>
            <a:r>
              <a:rPr kumimoji="1" lang="zh-CN" altLang="en-US" sz="4800" dirty="0">
                <a:ea typeface="Microsoft YaHei" panose="020B0503020204020204" pitchFamily="34" charset="-122"/>
              </a:rPr>
              <a:t>想起</a:t>
            </a:r>
            <a:r>
              <a:rPr kumimoji="1" lang="en-US" altLang="zh-CN" sz="4800" dirty="0">
                <a:ea typeface="Microsoft YaHei" panose="020B0503020204020204" pitchFamily="34" charset="-122"/>
              </a:rPr>
              <a:t>...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02AD8E5-8EA4-C042-9918-78841C1A6DCA}"/>
              </a:ext>
            </a:extLst>
          </p:cNvPr>
          <p:cNvSpPr txBox="1"/>
          <p:nvPr/>
        </p:nvSpPr>
        <p:spPr>
          <a:xfrm>
            <a:off x="773876" y="2722009"/>
            <a:ext cx="4516582" cy="2797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Comparable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Cloneable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Iterable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.......</a:t>
            </a:r>
          </a:p>
          <a:p>
            <a:pPr>
              <a:lnSpc>
                <a:spcPct val="150000"/>
              </a:lnSpc>
            </a:pPr>
            <a:r>
              <a:rPr kumimoji="1" lang="zh-CN" altLang="en-US" sz="2400" i="1" u="sng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你找到什么规律了吗？</a:t>
            </a:r>
            <a:endParaRPr kumimoji="1" lang="en-US" altLang="zh-CN" sz="2400" i="1" u="sng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B499943-C0C7-4C4A-AB1D-24BBAD0BE6D2}"/>
              </a:ext>
            </a:extLst>
          </p:cNvPr>
          <p:cNvSpPr txBox="1"/>
          <p:nvPr/>
        </p:nvSpPr>
        <p:spPr>
          <a:xfrm>
            <a:off x="6121729" y="2713032"/>
            <a:ext cx="5682343" cy="33600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400" b="1" u="sng" dirty="0">
                <a:solidFill>
                  <a:schemeClr val="accent2"/>
                </a:solidFill>
              </a:rPr>
              <a:t>它们都是以 </a:t>
            </a:r>
            <a:r>
              <a:rPr kumimoji="1" lang="en-US" altLang="zh-CN" sz="2400" b="1" u="sng" dirty="0">
                <a:solidFill>
                  <a:schemeClr val="accent2"/>
                </a:solidFill>
              </a:rPr>
              <a:t>–able</a:t>
            </a:r>
            <a:r>
              <a:rPr kumimoji="1" lang="zh-CN" altLang="en-US" sz="2400" b="1" u="sng" dirty="0">
                <a:solidFill>
                  <a:schemeClr val="accent2"/>
                </a:solidFill>
              </a:rPr>
              <a:t>结尾的</a:t>
            </a:r>
            <a:endParaRPr kumimoji="1" lang="en-US" altLang="zh-CN" sz="2400" b="1" u="sng" dirty="0">
              <a:solidFill>
                <a:schemeClr val="accent2"/>
              </a:solidFill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400" dirty="0"/>
              <a:t>我们说接口是行为的共同抽取，从</a:t>
            </a:r>
            <a:r>
              <a:rPr kumimoji="1" lang="en-US" altLang="zh-CN" sz="2400" dirty="0"/>
              <a:t>Java</a:t>
            </a:r>
            <a:r>
              <a:rPr kumimoji="1" lang="zh-CN" altLang="en-US" sz="2400" dirty="0"/>
              <a:t>的命名，我们可以学习到如果以后你要自定义一个接口，比如，吃货的接口，你该怎么定义了吧，比如：</a:t>
            </a:r>
            <a:endParaRPr kumimoji="1" lang="en-US" altLang="zh-CN" sz="2400" dirty="0"/>
          </a:p>
          <a:p>
            <a:pPr>
              <a:lnSpc>
                <a:spcPct val="150000"/>
              </a:lnSpc>
            </a:pPr>
            <a:r>
              <a:rPr kumimoji="1" lang="en-US" altLang="zh-CN" sz="2400" dirty="0"/>
              <a:t>Class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Person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extends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---able</a:t>
            </a:r>
            <a:r>
              <a:rPr kumimoji="1" lang="zh-CN" altLang="en-US" sz="2400" dirty="0"/>
              <a:t>（会吃）</a:t>
            </a:r>
            <a:endParaRPr kumimoji="1" lang="en-US" altLang="zh-CN" sz="2400" dirty="0"/>
          </a:p>
        </p:txBody>
      </p:sp>
      <p:sp>
        <p:nvSpPr>
          <p:cNvPr id="6" name="右箭头 5">
            <a:extLst>
              <a:ext uri="{FF2B5EF4-FFF2-40B4-BE49-F238E27FC236}">
                <a16:creationId xmlns:a16="http://schemas.microsoft.com/office/drawing/2014/main" id="{87C50450-0E6F-7B41-A98D-83101801442E}"/>
              </a:ext>
            </a:extLst>
          </p:cNvPr>
          <p:cNvSpPr/>
          <p:nvPr/>
        </p:nvSpPr>
        <p:spPr>
          <a:xfrm>
            <a:off x="4561116" y="4120533"/>
            <a:ext cx="892628" cy="4581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64967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423925" y="530817"/>
            <a:ext cx="113801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ea typeface="Microsoft YaHei" panose="020B0503020204020204" pitchFamily="34" charset="-122"/>
              </a:rPr>
              <a:t>例子</a:t>
            </a:r>
            <a:r>
              <a:rPr kumimoji="1" lang="en-US" altLang="zh-CN" sz="4800" dirty="0">
                <a:ea typeface="Microsoft YaHei" panose="020B0503020204020204" pitchFamily="34" charset="-122"/>
              </a:rPr>
              <a:t>---</a:t>
            </a:r>
            <a:r>
              <a:rPr kumimoji="1" lang="en-US" altLang="zh-CN" sz="4800" dirty="0" err="1">
                <a:ea typeface="Microsoft YaHei" panose="020B0503020204020204" pitchFamily="34" charset="-122"/>
              </a:rPr>
              <a:t>ArrayList</a:t>
            </a:r>
            <a:r>
              <a:rPr kumimoji="1" lang="zh-CN" altLang="en-US" sz="4800" dirty="0">
                <a:ea typeface="Microsoft YaHei" panose="020B0503020204020204" pitchFamily="34" charset="-122"/>
              </a:rPr>
              <a:t>中的迭代器</a:t>
            </a:r>
            <a:endParaRPr kumimoji="1" lang="en-US" altLang="zh-CN" sz="4800" dirty="0">
              <a:ea typeface="Microsoft YaHei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8955A7A-498B-0949-8337-342FF179772E}"/>
              </a:ext>
            </a:extLst>
          </p:cNvPr>
          <p:cNvSpPr txBox="1"/>
          <p:nvPr/>
        </p:nvSpPr>
        <p:spPr>
          <a:xfrm>
            <a:off x="1537855" y="2265218"/>
            <a:ext cx="8894618" cy="33510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定义自己的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Iterator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ArrayList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中有一个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iterator()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方法，因为</a:t>
            </a:r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ArrayList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实现了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Collection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接口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.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而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Collection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继承了 </a:t>
            </a:r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iterable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接口 所以，</a:t>
            </a:r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ArrayList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本身也需要重写 </a:t>
            </a:r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iterable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接口的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Iterator()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方法，返回自己定义的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Iterator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使用</a:t>
            </a:r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ArrayList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体现迭代器的用法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9964809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423925" y="530817"/>
            <a:ext cx="113801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ea typeface="Microsoft YaHei" panose="020B0503020204020204" pitchFamily="34" charset="-122"/>
              </a:rPr>
              <a:t>1.</a:t>
            </a:r>
            <a:r>
              <a:rPr kumimoji="1" lang="zh-CN" altLang="en-US" sz="4800" dirty="0">
                <a:ea typeface="Microsoft YaHei" panose="020B0503020204020204" pitchFamily="34" charset="-122"/>
              </a:rPr>
              <a:t> </a:t>
            </a:r>
            <a:r>
              <a:rPr kumimoji="1" lang="en-US" altLang="zh-CN" sz="4800" dirty="0" err="1">
                <a:ea typeface="Microsoft YaHei" panose="020B0503020204020204" pitchFamily="34" charset="-122"/>
              </a:rPr>
              <a:t>ArrayList</a:t>
            </a:r>
            <a:r>
              <a:rPr kumimoji="1" lang="zh-CN" altLang="en-US" sz="4800" dirty="0">
                <a:ea typeface="Microsoft YaHei" panose="020B0503020204020204" pitchFamily="34" charset="-122"/>
              </a:rPr>
              <a:t>中的自定义迭代器</a:t>
            </a:r>
            <a:endParaRPr kumimoji="1" lang="en-US" altLang="zh-CN" sz="4800" dirty="0">
              <a:ea typeface="Microsoft YaHei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0B7A800-C2B5-2145-8C4C-7FACE529B4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2911" y="1546756"/>
            <a:ext cx="7255164" cy="5207335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3632EF1D-4415-DE48-9A69-B57DFA7715CA}"/>
              </a:ext>
            </a:extLst>
          </p:cNvPr>
          <p:cNvSpPr txBox="1"/>
          <p:nvPr/>
        </p:nvSpPr>
        <p:spPr>
          <a:xfrm>
            <a:off x="423925" y="3632077"/>
            <a:ext cx="3108984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en-US" altLang="zh-CN" sz="240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Itr</a:t>
            </a:r>
            <a:r>
              <a:rPr kumimoji="1"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实现 </a:t>
            </a:r>
            <a:r>
              <a:rPr kumimoji="1" lang="en-US" altLang="zh-CN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Iterator</a:t>
            </a:r>
            <a:r>
              <a:rPr kumimoji="1"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接口</a:t>
            </a:r>
          </a:p>
        </p:txBody>
      </p:sp>
    </p:spTree>
    <p:extLst>
      <p:ext uri="{BB962C8B-B14F-4D97-AF65-F5344CB8AC3E}">
        <p14:creationId xmlns:p14="http://schemas.microsoft.com/office/powerpoint/2010/main" val="20225593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2520000" y="720000"/>
            <a:ext cx="77358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先来看个例子</a:t>
            </a:r>
            <a:endParaRPr kumimoji="1" lang="en-US" altLang="zh-CN" sz="4800" dirty="0">
              <a:ea typeface="Microsoft YaHei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DCACC70-0835-C343-8B66-ABF95E84F4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6851" y="2170952"/>
            <a:ext cx="4640179" cy="34671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EA78D91-A88B-2646-BB9E-FAAFD44AF1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9667" y="2170952"/>
            <a:ext cx="4902200" cy="34671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CA1CC90-2D2F-BC4C-8394-A98B21B7A820}"/>
              </a:ext>
            </a:extLst>
          </p:cNvPr>
          <p:cNvSpPr txBox="1"/>
          <p:nvPr/>
        </p:nvSpPr>
        <p:spPr>
          <a:xfrm>
            <a:off x="2765910" y="5830947"/>
            <a:ext cx="6660180" cy="92333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chemeClr val="bg1"/>
                </a:solidFill>
              </a:rPr>
              <a:t>两个栈的处理逻辑一摸一样，就是处理的数据类型不一样，难道为了不同的数据类型，要分开定义不同的类吗？有 </a:t>
            </a:r>
            <a:r>
              <a:rPr kumimoji="1" lang="en-US" altLang="zh-CN" dirty="0">
                <a:solidFill>
                  <a:schemeClr val="bg1"/>
                </a:solidFill>
              </a:rPr>
              <a:t>x</a:t>
            </a:r>
            <a:r>
              <a:rPr kumimoji="1" lang="zh-CN" altLang="en-US" dirty="0">
                <a:solidFill>
                  <a:schemeClr val="bg1"/>
                </a:solidFill>
              </a:rPr>
              <a:t>个数据类型，就要有</a:t>
            </a:r>
            <a:r>
              <a:rPr kumimoji="1" lang="en-US" altLang="zh-CN" dirty="0">
                <a:solidFill>
                  <a:schemeClr val="bg1"/>
                </a:solidFill>
              </a:rPr>
              <a:t>X</a:t>
            </a:r>
            <a:r>
              <a:rPr kumimoji="1" lang="zh-CN" altLang="en-US" dirty="0">
                <a:solidFill>
                  <a:schemeClr val="bg1"/>
                </a:solidFill>
              </a:rPr>
              <a:t>个类，这显然不合理</a:t>
            </a:r>
          </a:p>
        </p:txBody>
      </p:sp>
    </p:spTree>
    <p:extLst>
      <p:ext uri="{BB962C8B-B14F-4D97-AF65-F5344CB8AC3E}">
        <p14:creationId xmlns:p14="http://schemas.microsoft.com/office/powerpoint/2010/main" val="397788755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423925" y="530817"/>
            <a:ext cx="113801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ea typeface="Microsoft YaHei" panose="020B0503020204020204" pitchFamily="34" charset="-122"/>
              </a:rPr>
              <a:t>2.</a:t>
            </a:r>
            <a:r>
              <a:rPr kumimoji="1" lang="zh-CN" altLang="en-US" sz="4800" dirty="0">
                <a:ea typeface="Microsoft YaHei" panose="020B0503020204020204" pitchFamily="34" charset="-122"/>
              </a:rPr>
              <a:t> </a:t>
            </a:r>
            <a:r>
              <a:rPr kumimoji="1" lang="en-US" altLang="zh-CN" sz="4800" dirty="0" err="1">
                <a:ea typeface="Microsoft YaHei" panose="020B0503020204020204" pitchFamily="34" charset="-122"/>
              </a:rPr>
              <a:t>ArrayList</a:t>
            </a:r>
            <a:r>
              <a:rPr kumimoji="1" lang="zh-CN" altLang="en-US" sz="4800" dirty="0">
                <a:ea typeface="Microsoft YaHei" panose="020B0503020204020204" pitchFamily="34" charset="-122"/>
              </a:rPr>
              <a:t>中重写 </a:t>
            </a:r>
            <a:r>
              <a:rPr kumimoji="1" lang="en-US" altLang="zh-CN" sz="4800" dirty="0">
                <a:ea typeface="Microsoft YaHei" panose="020B0503020204020204" pitchFamily="34" charset="-122"/>
              </a:rPr>
              <a:t>iterator()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9223825-3934-9A4F-8CB9-1DB6B2C21B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6200" y="3429000"/>
            <a:ext cx="9499600" cy="223520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7A2B1EA7-AF2A-0B4E-9F87-9B2C73FB5596}"/>
              </a:ext>
            </a:extLst>
          </p:cNvPr>
          <p:cNvSpPr txBox="1"/>
          <p:nvPr/>
        </p:nvSpPr>
        <p:spPr>
          <a:xfrm>
            <a:off x="1600200" y="2096593"/>
            <a:ext cx="79386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返回自定义的迭代器</a:t>
            </a:r>
          </a:p>
        </p:txBody>
      </p:sp>
    </p:spTree>
    <p:extLst>
      <p:ext uri="{BB962C8B-B14F-4D97-AF65-F5344CB8AC3E}">
        <p14:creationId xmlns:p14="http://schemas.microsoft.com/office/powerpoint/2010/main" val="140565992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423925" y="530817"/>
            <a:ext cx="113801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ea typeface="Microsoft YaHei" panose="020B0503020204020204" pitchFamily="34" charset="-122"/>
              </a:rPr>
              <a:t>3.</a:t>
            </a:r>
            <a:r>
              <a:rPr kumimoji="1" lang="zh-CN" altLang="en-US" sz="4800" dirty="0">
                <a:ea typeface="Microsoft YaHei" panose="020B0503020204020204" pitchFamily="34" charset="-122"/>
              </a:rPr>
              <a:t> </a:t>
            </a:r>
            <a:r>
              <a:rPr kumimoji="1" lang="en-US" altLang="zh-CN" sz="4800" dirty="0" err="1">
                <a:ea typeface="Microsoft YaHei" panose="020B0503020204020204" pitchFamily="34" charset="-122"/>
              </a:rPr>
              <a:t>ArrayList</a:t>
            </a:r>
            <a:r>
              <a:rPr kumimoji="1" lang="zh-CN" altLang="en-US" sz="4800" dirty="0">
                <a:ea typeface="Microsoft YaHei" panose="020B0503020204020204" pitchFamily="34" charset="-122"/>
              </a:rPr>
              <a:t>中迭代器如何使用</a:t>
            </a:r>
            <a:endParaRPr kumimoji="1" lang="en-US" altLang="zh-CN" sz="4800" dirty="0">
              <a:ea typeface="Microsoft YaHei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923F3E1-29E5-2949-AF54-2341A04AB5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608827"/>
            <a:ext cx="5658780" cy="290586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306652E-0500-234A-A2E4-BA54448A70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31681" y="2635316"/>
            <a:ext cx="6360319" cy="2852881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F0EA067E-729E-8D44-B3CE-E4BE85341996}"/>
              </a:ext>
            </a:extLst>
          </p:cNvPr>
          <p:cNvSpPr txBox="1"/>
          <p:nvPr/>
        </p:nvSpPr>
        <p:spPr>
          <a:xfrm>
            <a:off x="1836007" y="5712630"/>
            <a:ext cx="1986766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chemeClr val="bg1"/>
                </a:solidFill>
              </a:rPr>
              <a:t>显示使用</a:t>
            </a:r>
            <a:r>
              <a:rPr kumimoji="1" lang="en-US" altLang="zh-CN" dirty="0">
                <a:solidFill>
                  <a:schemeClr val="bg1"/>
                </a:solidFill>
              </a:rPr>
              <a:t>iterator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4FA37ED-F7C8-0F44-91A0-503881992B00}"/>
              </a:ext>
            </a:extLst>
          </p:cNvPr>
          <p:cNvSpPr txBox="1"/>
          <p:nvPr/>
        </p:nvSpPr>
        <p:spPr>
          <a:xfrm>
            <a:off x="8018457" y="5807058"/>
            <a:ext cx="1986766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chemeClr val="bg1"/>
                </a:solidFill>
              </a:rPr>
              <a:t>隐式使用</a:t>
            </a:r>
            <a:r>
              <a:rPr kumimoji="1" lang="en-US" altLang="zh-CN" dirty="0">
                <a:solidFill>
                  <a:schemeClr val="bg1"/>
                </a:solidFill>
              </a:rPr>
              <a:t>iterator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D72DD4B-89BF-8E47-B992-6FACB883AB2D}"/>
              </a:ext>
            </a:extLst>
          </p:cNvPr>
          <p:cNvSpPr txBox="1"/>
          <p:nvPr/>
        </p:nvSpPr>
        <p:spPr>
          <a:xfrm>
            <a:off x="4911493" y="6251864"/>
            <a:ext cx="1840375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chemeClr val="bg1"/>
                </a:solidFill>
              </a:rPr>
              <a:t>示例代码均有</a:t>
            </a:r>
          </a:p>
        </p:txBody>
      </p:sp>
    </p:spTree>
    <p:extLst>
      <p:ext uri="{BB962C8B-B14F-4D97-AF65-F5344CB8AC3E}">
        <p14:creationId xmlns:p14="http://schemas.microsoft.com/office/powerpoint/2010/main" val="408334241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423925" y="530817"/>
            <a:ext cx="113801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ea typeface="Microsoft YaHei" panose="020B0503020204020204" pitchFamily="34" charset="-122"/>
              </a:rPr>
              <a:t>迭代器的好处</a:t>
            </a:r>
            <a:endParaRPr kumimoji="1" lang="en-US" altLang="zh-CN" sz="4800" dirty="0">
              <a:ea typeface="Microsoft YaHei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A694B3B-A9DD-284A-80E6-B13875B153E3}"/>
              </a:ext>
            </a:extLst>
          </p:cNvPr>
          <p:cNvSpPr txBox="1"/>
          <p:nvPr/>
        </p:nvSpPr>
        <p:spPr>
          <a:xfrm>
            <a:off x="2306781" y="1802868"/>
            <a:ext cx="7938655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  <a:hlinkClick r:id="rId4"/>
              </a:rPr>
              <a:t>GOF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给出的迭代器的好处定义为：</a:t>
            </a:r>
            <a:r>
              <a:rPr kumimoji="1" lang="zh-CN" altLang="en-US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提供一种方法访问一个容器（</a:t>
            </a:r>
            <a:r>
              <a:rPr kumimoji="1" lang="en-US" altLang="zh-CN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container</a:t>
            </a:r>
            <a:r>
              <a:rPr kumimoji="1" lang="zh-CN" altLang="en-US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）对象中各个元素，而又不需暴露该对象的内部细节</a:t>
            </a:r>
          </a:p>
          <a:p>
            <a:pPr marL="457200" indent="-457200">
              <a:buAutoNum type="arabicPeriod"/>
            </a:pP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buAutoNum type="arabicPeriod"/>
            </a:pPr>
            <a:r>
              <a:rPr kumimoji="1" lang="zh-CN" altLang="en-US" sz="2400" b="1" u="sng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可扩展性：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未来增加一种容器，只需让这个容器具备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Iterator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遍历的能力即可。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buAutoNum type="arabicPeriod"/>
            </a:pPr>
            <a:r>
              <a:rPr kumimoji="1" lang="zh-CN" altLang="en-US" sz="2400" b="1" u="sng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隐藏细节</a:t>
            </a:r>
            <a:r>
              <a:rPr kumimoji="1" lang="zh-CN" altLang="en-US" sz="2400" b="1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它可以使得对于容器的遍历行为与被遍历的对象分离，即我们无需关心该序列的底层结构是什么样子的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是顺序存储的，还是链式存储的，是树型还是线性表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。只要拿到这个对象的迭代器就可以遍历这个容器内部数据，简单方便。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8958781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423925" y="530817"/>
            <a:ext cx="113801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ea typeface="Microsoft YaHei" panose="020B0503020204020204" pitchFamily="34" charset="-122"/>
              </a:rPr>
              <a:t>扩展：迭代器模式</a:t>
            </a:r>
            <a:endParaRPr kumimoji="1" lang="en-US" altLang="zh-CN" sz="4800" dirty="0">
              <a:ea typeface="Microsoft YaHei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A694B3B-A9DD-284A-80E6-B13875B153E3}"/>
              </a:ext>
            </a:extLst>
          </p:cNvPr>
          <p:cNvSpPr txBox="1"/>
          <p:nvPr/>
        </p:nvSpPr>
        <p:spPr>
          <a:xfrm>
            <a:off x="2144670" y="3429000"/>
            <a:ext cx="7938655" cy="1135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迭代器的设计其实在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《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设计模式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》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中有专门的一章“迭代器模式”，请扩展阅读。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5" name="图形 4" descr="有想法的人">
            <a:extLst>
              <a:ext uri="{FF2B5EF4-FFF2-40B4-BE49-F238E27FC236}">
                <a16:creationId xmlns:a16="http://schemas.microsoft.com/office/drawing/2014/main" id="{FA92617C-F29F-8D43-A3AF-FEBFD62C08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0382" y="272241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41575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2520000" y="720000"/>
            <a:ext cx="77358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ea typeface="Microsoft YaHei" panose="020B0503020204020204" pitchFamily="34" charset="-122"/>
              </a:rPr>
              <a:t>扩展</a:t>
            </a:r>
            <a:r>
              <a:rPr kumimoji="1" lang="en-US" altLang="zh-CN" sz="4800" dirty="0">
                <a:ea typeface="Microsoft YaHei" panose="020B0503020204020204" pitchFamily="34" charset="-122"/>
              </a:rPr>
              <a:t>:</a:t>
            </a:r>
            <a:r>
              <a:rPr kumimoji="1" lang="zh-CN" altLang="en-US" sz="4800" dirty="0">
                <a:ea typeface="Microsoft YaHei" panose="020B0503020204020204" pitchFamily="34" charset="-122"/>
              </a:rPr>
              <a:t> </a:t>
            </a:r>
            <a:r>
              <a:rPr kumimoji="1" lang="en-US" altLang="zh-CN" sz="4800" dirty="0">
                <a:ea typeface="Microsoft YaHei" panose="020B0503020204020204" pitchFamily="34" charset="-122"/>
              </a:rPr>
              <a:t>Map</a:t>
            </a:r>
            <a:r>
              <a:rPr kumimoji="1" lang="zh-CN" altLang="en-US" sz="4800" dirty="0">
                <a:ea typeface="Microsoft YaHei" panose="020B0503020204020204" pitchFamily="34" charset="-122"/>
              </a:rPr>
              <a:t>的遍历</a:t>
            </a:r>
            <a:endParaRPr kumimoji="1" lang="en-US" altLang="zh-CN" sz="4800" dirty="0">
              <a:ea typeface="Microsoft YaHei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07D0407-0263-454B-8B44-2A03C7C12908}"/>
              </a:ext>
            </a:extLst>
          </p:cNvPr>
          <p:cNvSpPr txBox="1"/>
          <p:nvPr/>
        </p:nvSpPr>
        <p:spPr>
          <a:xfrm>
            <a:off x="1639266" y="3262470"/>
            <a:ext cx="9497291" cy="1135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凡是扩展自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Collection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接口的类，都有迭代器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方便对元素的遍历访问，但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Map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不是，那么对于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Map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，是用什么方式遍历的呢？</a:t>
            </a:r>
          </a:p>
        </p:txBody>
      </p:sp>
      <p:pic>
        <p:nvPicPr>
          <p:cNvPr id="8" name="图形 7" descr="有想法的人">
            <a:extLst>
              <a:ext uri="{FF2B5EF4-FFF2-40B4-BE49-F238E27FC236}">
                <a16:creationId xmlns:a16="http://schemas.microsoft.com/office/drawing/2014/main" id="{FBA942C7-9A8E-8043-8497-A9662222B2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8243" y="234807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46092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2520000" y="720000"/>
            <a:ext cx="77358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ea typeface="Microsoft YaHei" panose="020B0503020204020204" pitchFamily="34" charset="-122"/>
              </a:rPr>
              <a:t> 迭代器总结</a:t>
            </a:r>
            <a:endParaRPr kumimoji="1" lang="en-US" altLang="zh-CN" sz="4800" dirty="0">
              <a:ea typeface="Microsoft YaHei" panose="020B0503020204020204" pitchFamily="34" charset="-122"/>
            </a:endParaRPr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C5FC2D10-728A-A94B-9F65-0D0BC460F967}"/>
              </a:ext>
            </a:extLst>
          </p:cNvPr>
          <p:cNvSpPr txBox="1"/>
          <p:nvPr/>
        </p:nvSpPr>
        <p:spPr>
          <a:xfrm>
            <a:off x="1662545" y="2493818"/>
            <a:ext cx="10037618" cy="33510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牢记迭代器的作用： 遍历访问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牢记迭代器的设计思路： 利用接口的本质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抽取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种共同行为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Iterator()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//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访问起始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hasNext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(),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//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访问是否到尽头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Next()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//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下一个元素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迭代器的好处：隐藏细节，易于扩展</a:t>
            </a:r>
          </a:p>
        </p:txBody>
      </p:sp>
    </p:spTree>
    <p:extLst>
      <p:ext uri="{BB962C8B-B14F-4D97-AF65-F5344CB8AC3E}">
        <p14:creationId xmlns:p14="http://schemas.microsoft.com/office/powerpoint/2010/main" val="2170843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2104362" y="691579"/>
            <a:ext cx="83904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ea typeface="Microsoft YaHei" panose="020B0503020204020204" pitchFamily="34" charset="-122"/>
              </a:rPr>
              <a:t>带</a:t>
            </a:r>
            <a:r>
              <a:rPr kumimoji="1" lang="en-US" altLang="zh-CN" sz="4800" dirty="0">
                <a:ea typeface="Microsoft YaHei" panose="020B0503020204020204" pitchFamily="34" charset="-122"/>
              </a:rPr>
              <a:t>Iterator</a:t>
            </a:r>
            <a:r>
              <a:rPr kumimoji="1" lang="zh-CN" altLang="en-US" sz="4800" dirty="0">
                <a:ea typeface="Microsoft YaHei" panose="020B0503020204020204" pitchFamily="34" charset="-122"/>
              </a:rPr>
              <a:t>的简化版集合框架图</a:t>
            </a:r>
            <a:endParaRPr kumimoji="1" lang="en-US" altLang="zh-CN" sz="4800" dirty="0">
              <a:ea typeface="Microsoft YaHei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A5C2B16-7A00-A942-BBDC-9A3E250302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8860" y="1831579"/>
            <a:ext cx="6631484" cy="4306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03504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2520000" y="720000"/>
            <a:ext cx="77358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ea typeface="Microsoft YaHei" panose="020B0503020204020204" pitchFamily="34" charset="-122"/>
              </a:rPr>
              <a:t>Java</a:t>
            </a:r>
            <a:r>
              <a:rPr kumimoji="1" lang="zh-CN" altLang="en-US" sz="4800" dirty="0">
                <a:ea typeface="Microsoft YaHei" panose="020B0503020204020204" pitchFamily="34" charset="-122"/>
              </a:rPr>
              <a:t>集合框架图</a:t>
            </a:r>
            <a:endParaRPr kumimoji="1" lang="en-US" altLang="zh-CN" sz="4800" dirty="0">
              <a:ea typeface="Microsoft YaHei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E1DB00F-4091-BF4C-AEE3-86A1B50079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5775" y="1644762"/>
            <a:ext cx="4983970" cy="4735548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DA1C2272-E144-B34C-8E44-EF4EF01DBC4A}"/>
              </a:ext>
            </a:extLst>
          </p:cNvPr>
          <p:cNvSpPr txBox="1"/>
          <p:nvPr/>
        </p:nvSpPr>
        <p:spPr>
          <a:xfrm>
            <a:off x="6878782" y="2763982"/>
            <a:ext cx="4721547" cy="193899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主要注意箭头和线条的画法区别</a:t>
            </a:r>
            <a:endParaRPr kumimoji="1" lang="en-US" altLang="zh-CN" sz="2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buFont typeface="+mj-lt"/>
              <a:buAutoNum type="arabicPeriod"/>
            </a:pPr>
            <a:r>
              <a:rPr kumimoji="1" lang="en-US" altLang="zh-CN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Extends</a:t>
            </a:r>
            <a:r>
              <a:rPr kumimoji="1"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kumimoji="1"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继承 </a:t>
            </a:r>
            <a:r>
              <a:rPr kumimoji="1" lang="en-US" altLang="zh-CN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):</a:t>
            </a:r>
            <a:r>
              <a:rPr kumimoji="1"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空心箭头</a:t>
            </a:r>
            <a:r>
              <a:rPr kumimoji="1" lang="en-US" altLang="zh-CN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+</a:t>
            </a:r>
            <a:r>
              <a:rPr kumimoji="1"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实线</a:t>
            </a:r>
            <a:endParaRPr kumimoji="1" lang="en-US" altLang="zh-CN" sz="2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buFont typeface="+mj-lt"/>
              <a:buAutoNum type="arabicPeriod"/>
            </a:pPr>
            <a:r>
              <a:rPr kumimoji="1" lang="en-US" altLang="zh-CN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Implements(</a:t>
            </a:r>
            <a:r>
              <a:rPr kumimoji="1"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实现</a:t>
            </a:r>
            <a:r>
              <a:rPr kumimoji="1" lang="en-US" altLang="zh-CN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r>
              <a:rPr kumimoji="1"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空心箭头</a:t>
            </a:r>
            <a:r>
              <a:rPr kumimoji="1" lang="en-US" altLang="zh-CN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+</a:t>
            </a:r>
            <a:r>
              <a:rPr kumimoji="1"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虚线</a:t>
            </a:r>
            <a:endParaRPr kumimoji="1" lang="en-US" altLang="zh-CN" sz="2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2397179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1808018" y="866770"/>
            <a:ext cx="84478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ea typeface="Microsoft YaHei" panose="020B0503020204020204" pitchFamily="34" charset="-122"/>
              </a:rPr>
              <a:t>Java</a:t>
            </a:r>
            <a:r>
              <a:rPr kumimoji="1" lang="zh-CN" altLang="en-US" sz="4800" dirty="0">
                <a:ea typeface="Microsoft YaHei" panose="020B0503020204020204" pitchFamily="34" charset="-122"/>
              </a:rPr>
              <a:t>和</a:t>
            </a:r>
            <a:r>
              <a:rPr kumimoji="1" lang="en-US" altLang="zh-CN" sz="4800" dirty="0">
                <a:ea typeface="Microsoft YaHei" panose="020B0503020204020204" pitchFamily="34" charset="-122"/>
              </a:rPr>
              <a:t>《</a:t>
            </a:r>
            <a:r>
              <a:rPr kumimoji="1" lang="zh-CN" altLang="en-US" sz="4800" dirty="0">
                <a:ea typeface="Microsoft YaHei" panose="020B0503020204020204" pitchFamily="34" charset="-122"/>
              </a:rPr>
              <a:t>数据结构</a:t>
            </a:r>
            <a:r>
              <a:rPr kumimoji="1" lang="en-US" altLang="zh-CN" sz="4800" dirty="0">
                <a:ea typeface="Microsoft YaHei" panose="020B0503020204020204" pitchFamily="34" charset="-122"/>
              </a:rPr>
              <a:t>》</a:t>
            </a:r>
            <a:r>
              <a:rPr kumimoji="1" lang="zh-CN" altLang="en-US" sz="4800" dirty="0">
                <a:ea typeface="Microsoft YaHei" panose="020B0503020204020204" pitchFamily="34" charset="-122"/>
              </a:rPr>
              <a:t>互助学习</a:t>
            </a:r>
            <a:endParaRPr kumimoji="1" lang="en-US" altLang="zh-CN" sz="4800" dirty="0">
              <a:ea typeface="Microsoft YaHei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3D1BE9C-DBDC-B448-981D-EFB9E5CF4629}"/>
              </a:ext>
            </a:extLst>
          </p:cNvPr>
          <p:cNvSpPr txBox="1"/>
          <p:nvPr/>
        </p:nvSpPr>
        <p:spPr>
          <a:xfrm>
            <a:off x="2164009" y="3075709"/>
            <a:ext cx="7735823" cy="2243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可以简单地认为：容器就是数据结构。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请同学们将</a:t>
            </a:r>
            <a:r>
              <a:rPr kumimoji="1" lang="en-US" altLang="zh-CN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Java</a:t>
            </a:r>
            <a:r>
              <a:rPr kumimoji="1" lang="zh-CN" altLang="en-US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的容器和我们的</a:t>
            </a:r>
            <a:r>
              <a:rPr kumimoji="1" lang="en-US" altLang="zh-CN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《</a:t>
            </a:r>
            <a:r>
              <a:rPr kumimoji="1" lang="zh-CN" altLang="en-US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数据结构</a:t>
            </a:r>
            <a:r>
              <a:rPr kumimoji="1" lang="en-US" altLang="zh-CN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》</a:t>
            </a:r>
            <a:r>
              <a:rPr kumimoji="1" lang="zh-CN" altLang="en-US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课所学的知识对应地学习，尤其要学会看</a:t>
            </a:r>
            <a:r>
              <a:rPr kumimoji="1" lang="en-US" altLang="zh-CN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java</a:t>
            </a:r>
            <a:r>
              <a:rPr kumimoji="1" lang="zh-CN" altLang="en-US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源代码。看看牛人的标准写法。</a:t>
            </a:r>
          </a:p>
        </p:txBody>
      </p:sp>
    </p:spTree>
    <p:extLst>
      <p:ext uri="{BB962C8B-B14F-4D97-AF65-F5344CB8AC3E}">
        <p14:creationId xmlns:p14="http://schemas.microsoft.com/office/powerpoint/2010/main" val="45187701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F406AE9C-CD2E-654C-823A-C4227D48DE96}"/>
              </a:ext>
            </a:extLst>
          </p:cNvPr>
          <p:cNvSpPr txBox="1"/>
          <p:nvPr/>
        </p:nvSpPr>
        <p:spPr>
          <a:xfrm>
            <a:off x="1517904" y="2921168"/>
            <a:ext cx="99486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kumimoji="1" lang="zh-CN" altLang="en-US" sz="60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这堂课我们学了什么？</a:t>
            </a:r>
          </a:p>
        </p:txBody>
      </p:sp>
    </p:spTree>
    <p:extLst>
      <p:ext uri="{BB962C8B-B14F-4D97-AF65-F5344CB8AC3E}">
        <p14:creationId xmlns:p14="http://schemas.microsoft.com/office/powerpoint/2010/main" val="25024463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2520000" y="720000"/>
            <a:ext cx="77358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泛型来帮忙</a:t>
            </a:r>
            <a:endParaRPr kumimoji="1" lang="en-US" altLang="zh-CN" sz="4800" dirty="0">
              <a:ea typeface="Microsoft YaHei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C1B0394-5035-0C4B-8A38-2B1CCA2CFC38}"/>
              </a:ext>
            </a:extLst>
          </p:cNvPr>
          <p:cNvSpPr txBox="1"/>
          <p:nvPr/>
        </p:nvSpPr>
        <p:spPr>
          <a:xfrm>
            <a:off x="1609344" y="1682496"/>
            <a:ext cx="9253728" cy="3905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简单说，泛型是泛数据类型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400" b="1" u="sng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应用场景：</a:t>
            </a:r>
            <a:endParaRPr kumimoji="1" lang="en-US" altLang="zh-CN" sz="2400" b="1" u="sng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	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一个容器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数据结构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，逻辑相同，但放置元素类型不同。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400" b="1" u="sng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主要用法：</a:t>
            </a:r>
            <a:endParaRPr kumimoji="1" lang="en-US" altLang="zh-CN" sz="2400" b="1" u="sng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泛型类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泛型方法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泛型接口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2424280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23668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2520000" y="720000"/>
            <a:ext cx="77358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ea typeface="Microsoft YaHei" panose="020B0503020204020204" pitchFamily="34" charset="-122"/>
              </a:rPr>
              <a:t>2.</a:t>
            </a:r>
            <a:r>
              <a:rPr kumimoji="1" lang="zh-CN" altLang="en-US" sz="4800" dirty="0">
                <a:ea typeface="Microsoft YaHei" panose="020B0503020204020204" pitchFamily="34" charset="-122"/>
              </a:rPr>
              <a:t> 泛型类</a:t>
            </a:r>
            <a:endParaRPr kumimoji="1" lang="en-US" altLang="zh-CN" sz="4800" dirty="0">
              <a:ea typeface="Microsoft YaHei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C1B0394-5035-0C4B-8A38-2B1CCA2CFC38}"/>
              </a:ext>
            </a:extLst>
          </p:cNvPr>
          <p:cNvSpPr txBox="1"/>
          <p:nvPr/>
        </p:nvSpPr>
        <p:spPr>
          <a:xfrm>
            <a:off x="1761048" y="2624096"/>
            <a:ext cx="9253728" cy="2243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介绍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个例子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元组  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栈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kumimoji="1" lang="zh-CN" alt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741005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2520000" y="720000"/>
            <a:ext cx="77358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ea typeface="Microsoft YaHei" panose="020B0503020204020204" pitchFamily="34" charset="-122"/>
              </a:rPr>
              <a:t>泛型类</a:t>
            </a:r>
            <a:r>
              <a:rPr kumimoji="1" lang="en-US" altLang="zh-CN" sz="4800" dirty="0">
                <a:ea typeface="Microsoft YaHei" panose="020B0503020204020204" pitchFamily="34" charset="-122"/>
              </a:rPr>
              <a:t>1---</a:t>
            </a:r>
            <a:r>
              <a:rPr kumimoji="1" lang="zh-CN" altLang="en-US" sz="4800" dirty="0">
                <a:ea typeface="Microsoft YaHei" panose="020B0503020204020204" pitchFamily="34" charset="-122"/>
              </a:rPr>
              <a:t>元组</a:t>
            </a:r>
            <a:endParaRPr kumimoji="1" lang="en-US" altLang="zh-CN" sz="4800" dirty="0">
              <a:ea typeface="Microsoft YaHei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C1B0394-5035-0C4B-8A38-2B1CCA2CFC38}"/>
              </a:ext>
            </a:extLst>
          </p:cNvPr>
          <p:cNvSpPr txBox="1"/>
          <p:nvPr/>
        </p:nvSpPr>
        <p:spPr>
          <a:xfrm>
            <a:off x="467360" y="2600960"/>
            <a:ext cx="5242560" cy="2797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应用场景：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	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一个方法的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return 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语句只能返回</a:t>
            </a:r>
            <a:r>
              <a:rPr kumimoji="1" lang="en-US" altLang="zh-CN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个对象，但当你需要返回多个对象，时就需要元组了 ，它能打包返回的</a:t>
            </a:r>
            <a:r>
              <a:rPr kumimoji="1" lang="zh-CN" altLang="en-US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多个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对象。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3ADE3A8-A8FE-1F43-8883-D6575231BA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0140" y="1957298"/>
            <a:ext cx="5524500" cy="47117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0DAC30F5-01B6-4A41-ABF9-590419D31FD8}"/>
              </a:ext>
            </a:extLst>
          </p:cNvPr>
          <p:cNvSpPr txBox="1"/>
          <p:nvPr/>
        </p:nvSpPr>
        <p:spPr>
          <a:xfrm>
            <a:off x="10255824" y="2885440"/>
            <a:ext cx="853440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chemeClr val="bg1"/>
                </a:solidFill>
              </a:rPr>
              <a:t>2</a:t>
            </a:r>
            <a:r>
              <a:rPr kumimoji="1" lang="zh-CN" altLang="en-US" dirty="0">
                <a:solidFill>
                  <a:schemeClr val="bg1"/>
                </a:solidFill>
              </a:rPr>
              <a:t>元组</a:t>
            </a:r>
          </a:p>
        </p:txBody>
      </p:sp>
      <p:cxnSp>
        <p:nvCxnSpPr>
          <p:cNvPr id="7" name="直线箭头连接符 6">
            <a:extLst>
              <a:ext uri="{FF2B5EF4-FFF2-40B4-BE49-F238E27FC236}">
                <a16:creationId xmlns:a16="http://schemas.microsoft.com/office/drawing/2014/main" id="{3E18C702-A208-9948-9D80-CC42EA6BD2AE}"/>
              </a:ext>
            </a:extLst>
          </p:cNvPr>
          <p:cNvCxnSpPr/>
          <p:nvPr/>
        </p:nvCxnSpPr>
        <p:spPr>
          <a:xfrm flipH="1">
            <a:off x="9144000" y="3068320"/>
            <a:ext cx="1111824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28842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2520000" y="720000"/>
            <a:ext cx="77358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ea typeface="Microsoft YaHei" panose="020B0503020204020204" pitchFamily="34" charset="-122"/>
              </a:rPr>
              <a:t>扩展：数据库中的元组</a:t>
            </a:r>
            <a:endParaRPr kumimoji="1" lang="en-US" altLang="zh-CN" sz="4800" dirty="0">
              <a:ea typeface="Microsoft YaHei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C1B0394-5035-0C4B-8A38-2B1CCA2CFC38}"/>
              </a:ext>
            </a:extLst>
          </p:cNvPr>
          <p:cNvSpPr txBox="1"/>
          <p:nvPr/>
        </p:nvSpPr>
        <p:spPr>
          <a:xfrm>
            <a:off x="2143760" y="2900680"/>
            <a:ext cx="8564880" cy="2243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元组（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tuple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）也可以理解为关系数据库中的基本概念。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关系是一张表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比如学生信息表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表中的每行（每条记录）就是一个元组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每个学生的信息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，每列就是一个属性。 在二维表里，元组也称为行。</a:t>
            </a:r>
          </a:p>
        </p:txBody>
      </p:sp>
    </p:spTree>
    <p:extLst>
      <p:ext uri="{BB962C8B-B14F-4D97-AF65-F5344CB8AC3E}">
        <p14:creationId xmlns:p14="http://schemas.microsoft.com/office/powerpoint/2010/main" val="28258693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2520000" y="720000"/>
            <a:ext cx="77358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ea typeface="Microsoft YaHei" panose="020B0503020204020204" pitchFamily="34" charset="-122"/>
              </a:rPr>
              <a:t>扩展：数据库元组例子</a:t>
            </a:r>
            <a:endParaRPr kumimoji="1" lang="en-US" altLang="zh-CN" sz="4800" dirty="0">
              <a:ea typeface="Microsoft YaHei" panose="020B0503020204020204" pitchFamily="34" charset="-122"/>
            </a:endParaRP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3B13A573-7D4A-E145-9AFB-85F2677A2F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08977"/>
              </p:ext>
            </p:extLst>
          </p:nvPr>
        </p:nvGraphicFramePr>
        <p:xfrm>
          <a:off x="169992" y="3492774"/>
          <a:ext cx="5377368" cy="8309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4342">
                  <a:extLst>
                    <a:ext uri="{9D8B030D-6E8A-4147-A177-3AD203B41FA5}">
                      <a16:colId xmlns:a16="http://schemas.microsoft.com/office/drawing/2014/main" val="2133675187"/>
                    </a:ext>
                  </a:extLst>
                </a:gridCol>
                <a:gridCol w="1344342">
                  <a:extLst>
                    <a:ext uri="{9D8B030D-6E8A-4147-A177-3AD203B41FA5}">
                      <a16:colId xmlns:a16="http://schemas.microsoft.com/office/drawing/2014/main" val="2062372715"/>
                    </a:ext>
                  </a:extLst>
                </a:gridCol>
                <a:gridCol w="1344342">
                  <a:extLst>
                    <a:ext uri="{9D8B030D-6E8A-4147-A177-3AD203B41FA5}">
                      <a16:colId xmlns:a16="http://schemas.microsoft.com/office/drawing/2014/main" val="3484722506"/>
                    </a:ext>
                  </a:extLst>
                </a:gridCol>
                <a:gridCol w="1344342">
                  <a:extLst>
                    <a:ext uri="{9D8B030D-6E8A-4147-A177-3AD203B41FA5}">
                      <a16:colId xmlns:a16="http://schemas.microsoft.com/office/drawing/2014/main" val="4011020832"/>
                    </a:ext>
                  </a:extLst>
                </a:gridCol>
              </a:tblGrid>
              <a:tr h="415499">
                <a:tc>
                  <a:txBody>
                    <a:bodyPr/>
                    <a:lstStyle/>
                    <a:p>
                      <a:r>
                        <a:rPr lang="zh-CN" altLang="en-US" dirty="0"/>
                        <a:t>身份证号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姓名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性别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出生日期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734641"/>
                  </a:ext>
                </a:extLst>
              </a:tr>
              <a:tr h="415499">
                <a:tc>
                  <a:txBody>
                    <a:bodyPr/>
                    <a:lstStyle/>
                    <a:p>
                      <a:r>
                        <a:rPr lang="en-US" altLang="zh-CN" dirty="0"/>
                        <a:t>xxx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帅哥或美女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x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2000.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1.1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3805191"/>
                  </a:ext>
                </a:extLst>
              </a:tr>
            </a:tbl>
          </a:graphicData>
        </a:graphic>
      </p:graphicFrame>
      <p:pic>
        <p:nvPicPr>
          <p:cNvPr id="7" name="图片 6">
            <a:extLst>
              <a:ext uri="{FF2B5EF4-FFF2-40B4-BE49-F238E27FC236}">
                <a16:creationId xmlns:a16="http://schemas.microsoft.com/office/drawing/2014/main" id="{335A3A69-28D9-1E42-A857-23268D54E5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9848" y="1550997"/>
            <a:ext cx="5852160" cy="528902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D868BC5A-69BB-744A-971D-6E13C1ADCB89}"/>
              </a:ext>
            </a:extLst>
          </p:cNvPr>
          <p:cNvSpPr txBox="1"/>
          <p:nvPr/>
        </p:nvSpPr>
        <p:spPr>
          <a:xfrm>
            <a:off x="1006997" y="5359078"/>
            <a:ext cx="1921398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chemeClr val="bg1"/>
                </a:solidFill>
              </a:rPr>
              <a:t>看元组示例代码</a:t>
            </a:r>
          </a:p>
        </p:txBody>
      </p:sp>
    </p:spTree>
    <p:extLst>
      <p:ext uri="{BB962C8B-B14F-4D97-AF65-F5344CB8AC3E}">
        <p14:creationId xmlns:p14="http://schemas.microsoft.com/office/powerpoint/2010/main" val="25036293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24867</TotalTime>
  <Words>2477</Words>
  <Application>Microsoft Macintosh PowerPoint</Application>
  <PresentationFormat>宽屏</PresentationFormat>
  <Paragraphs>299</Paragraphs>
  <Slides>50</Slides>
  <Notes>49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50</vt:i4>
      </vt:variant>
    </vt:vector>
  </HeadingPairs>
  <TitlesOfParts>
    <vt:vector size="56" baseType="lpstr">
      <vt:lpstr>等线</vt:lpstr>
      <vt:lpstr>等线 Light</vt:lpstr>
      <vt:lpstr>Microsoft YaHei</vt:lpstr>
      <vt:lpstr>Arial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C语言与数据结构</dc:title>
  <dc:creator>Microsoft Office User</dc:creator>
  <cp:lastModifiedBy>Microsoft Office User</cp:lastModifiedBy>
  <cp:revision>1242</cp:revision>
  <dcterms:created xsi:type="dcterms:W3CDTF">2019-09-24T01:18:33Z</dcterms:created>
  <dcterms:modified xsi:type="dcterms:W3CDTF">2020-05-11T08:09:31Z</dcterms:modified>
</cp:coreProperties>
</file>